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96" r:id="rId1"/>
    <p:sldMasterId id="2147484358" r:id="rId2"/>
    <p:sldMasterId id="2147484426" r:id="rId3"/>
    <p:sldMasterId id="2147484650" r:id="rId4"/>
  </p:sldMasterIdLst>
  <p:notesMasterIdLst>
    <p:notesMasterId r:id="rId20"/>
  </p:notesMasterIdLst>
  <p:handoutMasterIdLst>
    <p:handoutMasterId r:id="rId21"/>
  </p:handoutMasterIdLst>
  <p:sldIdLst>
    <p:sldId id="257" r:id="rId5"/>
    <p:sldId id="601" r:id="rId6"/>
    <p:sldId id="608" r:id="rId7"/>
    <p:sldId id="613" r:id="rId8"/>
    <p:sldId id="612" r:id="rId9"/>
    <p:sldId id="614" r:id="rId10"/>
    <p:sldId id="618" r:id="rId11"/>
    <p:sldId id="619" r:id="rId12"/>
    <p:sldId id="615" r:id="rId13"/>
    <p:sldId id="610" r:id="rId14"/>
    <p:sldId id="606" r:id="rId15"/>
    <p:sldId id="617" r:id="rId16"/>
    <p:sldId id="620" r:id="rId17"/>
    <p:sldId id="616" r:id="rId18"/>
    <p:sldId id="582" r:id="rId19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charset="0"/>
        <a:ea typeface="Arial" charset="0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charset="0"/>
        <a:ea typeface="Arial" charset="0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charset="0"/>
        <a:ea typeface="Arial" charset="0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charset="0"/>
        <a:ea typeface="Arial" charset="0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C0D3E9"/>
    <a:srgbClr val="800000"/>
    <a:srgbClr val="000099"/>
    <a:srgbClr val="008000"/>
    <a:srgbClr val="FFCC99"/>
    <a:srgbClr val="95376D"/>
    <a:srgbClr val="A32972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57" autoAdjust="0"/>
    <p:restoredTop sz="94844" autoAdjust="0"/>
  </p:normalViewPr>
  <p:slideViewPr>
    <p:cSldViewPr snapToGrid="0">
      <p:cViewPr varScale="1">
        <p:scale>
          <a:sx n="149" d="100"/>
          <a:sy n="149" d="100"/>
        </p:scale>
        <p:origin x="274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notesViewPr>
    <p:cSldViewPr snapToGrid="0">
      <p:cViewPr varScale="1">
        <p:scale>
          <a:sx n="79" d="100"/>
          <a:sy n="79" d="100"/>
        </p:scale>
        <p:origin x="-2100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77783392"/>
        <c:axId val="197487872"/>
      </c:barChart>
      <c:catAx>
        <c:axId val="2077783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487872"/>
        <c:crosses val="autoZero"/>
        <c:auto val="1"/>
        <c:lblAlgn val="ctr"/>
        <c:lblOffset val="100"/>
        <c:noMultiLvlLbl val="0"/>
      </c:catAx>
      <c:valAx>
        <c:axId val="197487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7778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aseline="0">
          <a:solidFill>
            <a:srgbClr val="000000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8AE689-FB6B-4511-B442-4E71B4989926}" type="doc">
      <dgm:prSet loTypeId="urn:microsoft.com/office/officeart/2005/8/layout/radial1" loCatId="cycle" qsTypeId="urn:microsoft.com/office/officeart/2005/8/quickstyle/3d7" qsCatId="3D" csTypeId="urn:microsoft.com/office/officeart/2005/8/colors/accent2_4" csCatId="accent2" phldr="1"/>
      <dgm:spPr>
        <a:scene3d>
          <a:camera prst="perspectiveLeft" fov="600000" zoom="91000"/>
          <a:lightRig rig="threePt" dir="t">
            <a:rot lat="0" lon="0" rev="20640000"/>
          </a:lightRig>
        </a:scene3d>
      </dgm:spPr>
      <dgm:t>
        <a:bodyPr/>
        <a:lstStyle/>
        <a:p>
          <a:endParaRPr lang="ru-RU"/>
        </a:p>
      </dgm:t>
    </dgm:pt>
    <dgm:pt modelId="{43A6B820-73F5-453F-ADEC-3F3B6BDD5FC0}">
      <dgm:prSet phldrT="[Текст]"/>
      <dgm:spPr/>
      <dgm:t>
        <a:bodyPr/>
        <a:lstStyle/>
        <a:p>
          <a:endParaRPr lang="ru-RU" b="1" dirty="0">
            <a:solidFill>
              <a:schemeClr val="accent3"/>
            </a:solidFill>
          </a:endParaRPr>
        </a:p>
        <a:p>
          <a:endParaRPr lang="ru-RU" b="1" dirty="0">
            <a:solidFill>
              <a:schemeClr val="accent3"/>
            </a:solidFill>
          </a:endParaRPr>
        </a:p>
        <a:p>
          <a:r>
            <a:rPr lang="ru-RU" b="1" u="sng" dirty="0">
              <a:solidFill>
                <a:schemeClr val="accent3"/>
              </a:solidFill>
            </a:rPr>
            <a:t>АО «ИФТП»</a:t>
          </a:r>
          <a:br>
            <a:rPr lang="ru-RU" b="1" dirty="0">
              <a:solidFill>
                <a:schemeClr val="accent3"/>
              </a:solidFill>
            </a:rPr>
          </a:br>
          <a:r>
            <a:rPr lang="ru-RU" b="1" dirty="0">
              <a:solidFill>
                <a:schemeClr val="accent3"/>
              </a:solidFill>
            </a:rPr>
            <a:t>основан в 1992 году</a:t>
          </a:r>
        </a:p>
      </dgm:t>
    </dgm:pt>
    <dgm:pt modelId="{E109AB26-7503-4A02-BE24-AA12289FF304}" type="parTrans" cxnId="{06F5CCFE-7588-437B-AF37-9B5EF039A4E5}">
      <dgm:prSet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F19340D9-7381-4EFC-BEDA-DAAA039BC904}" type="sibTrans" cxnId="{06F5CCFE-7588-437B-AF37-9B5EF039A4E5}">
      <dgm:prSet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23DAEBC3-C50F-4ED2-8131-2A068ECCFBE7}">
      <dgm:prSet phldrT="[Текст]" custT="1"/>
      <dgm:spPr/>
      <dgm:t>
        <a:bodyPr/>
        <a:lstStyle/>
        <a:p>
          <a:r>
            <a:rPr lang="ru-RU" sz="1700" dirty="0">
              <a:solidFill>
                <a:schemeClr val="tx2">
                  <a:lumMod val="75000"/>
                </a:schemeClr>
              </a:solidFill>
            </a:rPr>
            <a:t>Разработка  и изготовление полупроводниковых  детекторов и блоков детектирования</a:t>
          </a:r>
        </a:p>
      </dgm:t>
    </dgm:pt>
    <dgm:pt modelId="{802AE1E5-5652-4B16-A284-6A3001DA5F0F}" type="parTrans" cxnId="{8CF34C75-435C-4876-A400-71A3A466CEEE}">
      <dgm:prSet custT="1"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9D01C9FD-D2E3-459E-8043-0C4506F82CEB}" type="sibTrans" cxnId="{8CF34C75-435C-4876-A400-71A3A466CEEE}">
      <dgm:prSet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A207406F-433E-4D2E-9243-5BD35FC895AD}">
      <dgm:prSet phldrT="[Текст]" custT="1"/>
      <dgm:spPr/>
      <dgm:t>
        <a:bodyPr/>
        <a:lstStyle/>
        <a:p>
          <a:r>
            <a:rPr lang="ru-RU" sz="1600" dirty="0">
              <a:solidFill>
                <a:schemeClr val="tx2">
                  <a:lumMod val="75000"/>
                </a:schemeClr>
              </a:solidFill>
            </a:rPr>
            <a:t>Разработка и изготовление  детекторов на основе пластмассовых сцинтилляторов</a:t>
          </a:r>
        </a:p>
      </dgm:t>
    </dgm:pt>
    <dgm:pt modelId="{863862E7-B727-4A88-AFFB-DE6DE9F22707}" type="parTrans" cxnId="{B07079B5-A487-483F-8A37-93DD7CC7A423}">
      <dgm:prSet custT="1"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D12A8121-CE2E-4ACA-8E70-1E675C1E6AB9}" type="sibTrans" cxnId="{B07079B5-A487-483F-8A37-93DD7CC7A423}">
      <dgm:prSet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A34CA9A2-BF0B-40BA-90EF-FC289C09FDEE}">
      <dgm:prSet phldrT="[Текст]" custT="1"/>
      <dgm:spPr/>
      <dgm:t>
        <a:bodyPr/>
        <a:lstStyle/>
        <a:p>
          <a:r>
            <a:rPr lang="ru-RU" sz="1500" dirty="0">
              <a:solidFill>
                <a:schemeClr val="tx2">
                  <a:lumMod val="75000"/>
                </a:schemeClr>
              </a:solidFill>
            </a:rPr>
            <a:t>Разработка и изготовление </a:t>
          </a:r>
          <a:r>
            <a:rPr lang="ru-RU" sz="1500" b="0" dirty="0">
              <a:solidFill>
                <a:schemeClr val="tx2">
                  <a:lumMod val="75000"/>
                </a:schemeClr>
              </a:solidFill>
            </a:rPr>
            <a:t>радиоизотопных</a:t>
          </a:r>
          <a:r>
            <a:rPr lang="ru-RU" sz="1500" dirty="0">
              <a:solidFill>
                <a:schemeClr val="tx2">
                  <a:lumMod val="75000"/>
                </a:schemeClr>
              </a:solidFill>
            </a:rPr>
            <a:t> приборов, основанных на использовании закрытых источников</a:t>
          </a:r>
        </a:p>
      </dgm:t>
    </dgm:pt>
    <dgm:pt modelId="{BA7788D5-37A2-4785-92FA-52DC19492591}" type="parTrans" cxnId="{6544B156-D827-4009-8B1D-1B58D74A9882}">
      <dgm:prSet custT="1"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9F6B7540-9773-4940-89FC-BDB371788F4E}" type="sibTrans" cxnId="{6544B156-D827-4009-8B1D-1B58D74A9882}">
      <dgm:prSet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ECD29404-1BEB-4B30-8783-98C26D26555C}">
      <dgm:prSet phldrT="[Текст]" custT="1"/>
      <dgm:spPr/>
      <dgm:t>
        <a:bodyPr/>
        <a:lstStyle/>
        <a:p>
          <a:r>
            <a:rPr lang="ru-RU" altLang="x-none" sz="1600" b="0" dirty="0">
              <a:solidFill>
                <a:schemeClr val="tx2">
                  <a:lumMod val="75000"/>
                </a:schemeClr>
              </a:solidFill>
              <a:latin typeface="Arial" charset="0"/>
            </a:rPr>
            <a:t>Разработки и изготовления спектрометров и анализаторов ионизирующих излучений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A19D0DA5-BC04-44A2-A412-4A546D7F7323}" type="parTrans" cxnId="{6775E3A1-9EBD-4A27-9DA2-07BFBF4D68FF}">
      <dgm:prSet custT="1"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69B0EE21-3A83-4E24-B062-519FD7D41E5A}" type="sibTrans" cxnId="{6775E3A1-9EBD-4A27-9DA2-07BFBF4D68FF}">
      <dgm:prSet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A608009F-45AB-4C97-A4A2-B670005790EF}">
      <dgm:prSet phldrT="[Текст]" custT="1"/>
      <dgm:spPr/>
      <dgm:t>
        <a:bodyPr/>
        <a:lstStyle/>
        <a:p>
          <a:r>
            <a:rPr lang="ru-RU" sz="1600" dirty="0">
              <a:solidFill>
                <a:schemeClr val="tx2">
                  <a:lumMod val="75000"/>
                </a:schemeClr>
              </a:solidFill>
            </a:rPr>
            <a:t>Разработка и изготовление  плотномеров, </a:t>
          </a:r>
          <a:r>
            <a:rPr lang="ru-RU" sz="1600" dirty="0" err="1">
              <a:solidFill>
                <a:schemeClr val="tx2">
                  <a:lumMod val="75000"/>
                </a:schemeClr>
              </a:solidFill>
            </a:rPr>
            <a:t>толщиномеров</a:t>
          </a:r>
          <a:r>
            <a:rPr lang="ru-RU" sz="1600" dirty="0">
              <a:solidFill>
                <a:schemeClr val="tx2">
                  <a:lumMod val="75000"/>
                </a:schemeClr>
              </a:solidFill>
            </a:rPr>
            <a:t> </a:t>
          </a:r>
        </a:p>
      </dgm:t>
    </dgm:pt>
    <dgm:pt modelId="{D9EA7755-D9C7-45A2-8800-CB669676DBAD}" type="parTrans" cxnId="{2BFFE880-70F9-4F6D-BDB3-5F6E9408F9EA}">
      <dgm:prSet custT="1"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34CB2A44-889C-45D8-848C-19B616819B60}" type="sibTrans" cxnId="{2BFFE880-70F9-4F6D-BDB3-5F6E9408F9EA}">
      <dgm:prSet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D166CFBA-2563-4A11-851B-65A775016329}" type="pres">
      <dgm:prSet presAssocID="{198AE689-FB6B-4511-B442-4E71B498992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401B50A-52E0-4F8A-A9D2-31C391F8E6AD}" type="pres">
      <dgm:prSet presAssocID="{43A6B820-73F5-453F-ADEC-3F3B6BDD5FC0}" presName="centerShape" presStyleLbl="node0" presStyleIdx="0" presStyleCnt="1" custScaleX="177156" custScaleY="177156" custLinFactNeighborX="3921" custLinFactNeighborY="18811"/>
      <dgm:spPr/>
    </dgm:pt>
    <dgm:pt modelId="{3CD5C76C-6C0A-4BB1-B6FF-799D800DBB27}" type="pres">
      <dgm:prSet presAssocID="{802AE1E5-5652-4B16-A284-6A3001DA5F0F}" presName="Name9" presStyleLbl="parChTrans1D2" presStyleIdx="0" presStyleCnt="5"/>
      <dgm:spPr/>
    </dgm:pt>
    <dgm:pt modelId="{E07D5C22-7BDF-4CEB-B008-CE5369C78C08}" type="pres">
      <dgm:prSet presAssocID="{802AE1E5-5652-4B16-A284-6A3001DA5F0F}" presName="connTx" presStyleLbl="parChTrans1D2" presStyleIdx="0" presStyleCnt="5"/>
      <dgm:spPr/>
    </dgm:pt>
    <dgm:pt modelId="{B74189DD-1394-44F2-9D3E-D0D52FEAA229}" type="pres">
      <dgm:prSet presAssocID="{23DAEBC3-C50F-4ED2-8131-2A068ECCFBE7}" presName="node" presStyleLbl="node1" presStyleIdx="0" presStyleCnt="5" custScaleX="146410" custScaleY="146410" custRadScaleRad="147726" custRadScaleInc="-187861">
        <dgm:presLayoutVars>
          <dgm:bulletEnabled val="1"/>
        </dgm:presLayoutVars>
      </dgm:prSet>
      <dgm:spPr/>
    </dgm:pt>
    <dgm:pt modelId="{B262B329-875A-4CF5-BFC4-258E392C8502}" type="pres">
      <dgm:prSet presAssocID="{863862E7-B727-4A88-AFFB-DE6DE9F22707}" presName="Name9" presStyleLbl="parChTrans1D2" presStyleIdx="1" presStyleCnt="5"/>
      <dgm:spPr/>
    </dgm:pt>
    <dgm:pt modelId="{2BCC6052-8A50-4D52-8857-4CEA8E7228BB}" type="pres">
      <dgm:prSet presAssocID="{863862E7-B727-4A88-AFFB-DE6DE9F22707}" presName="connTx" presStyleLbl="parChTrans1D2" presStyleIdx="1" presStyleCnt="5"/>
      <dgm:spPr/>
    </dgm:pt>
    <dgm:pt modelId="{DFFDED6A-7734-4942-8584-EFB3ACA2CF93}" type="pres">
      <dgm:prSet presAssocID="{A207406F-433E-4D2E-9243-5BD35FC895AD}" presName="node" presStyleLbl="node1" presStyleIdx="1" presStyleCnt="5" custScaleX="133100" custScaleY="133100" custRadScaleRad="154094" custRadScaleInc="491617">
        <dgm:presLayoutVars>
          <dgm:bulletEnabled val="1"/>
        </dgm:presLayoutVars>
      </dgm:prSet>
      <dgm:spPr/>
    </dgm:pt>
    <dgm:pt modelId="{D7B5FCD8-1899-4440-A88B-1122E2918A0F}" type="pres">
      <dgm:prSet presAssocID="{BA7788D5-37A2-4785-92FA-52DC19492591}" presName="Name9" presStyleLbl="parChTrans1D2" presStyleIdx="2" presStyleCnt="5"/>
      <dgm:spPr/>
    </dgm:pt>
    <dgm:pt modelId="{5B9AB936-0C5A-4344-BEA5-A6A9D34BF090}" type="pres">
      <dgm:prSet presAssocID="{BA7788D5-37A2-4785-92FA-52DC19492591}" presName="connTx" presStyleLbl="parChTrans1D2" presStyleIdx="2" presStyleCnt="5"/>
      <dgm:spPr/>
    </dgm:pt>
    <dgm:pt modelId="{165B6082-9D30-4D4B-8F05-1031F4976675}" type="pres">
      <dgm:prSet presAssocID="{A34CA9A2-BF0B-40BA-90EF-FC289C09FDEE}" presName="node" presStyleLbl="node1" presStyleIdx="2" presStyleCnt="5" custScaleX="121000" custScaleY="121000" custRadScaleRad="149192" custRadScaleInc="-216156">
        <dgm:presLayoutVars>
          <dgm:bulletEnabled val="1"/>
        </dgm:presLayoutVars>
      </dgm:prSet>
      <dgm:spPr/>
    </dgm:pt>
    <dgm:pt modelId="{A39EAD9E-D668-4C6A-BD1D-95B7E4F6F96F}" type="pres">
      <dgm:prSet presAssocID="{A19D0DA5-BC04-44A2-A412-4A546D7F7323}" presName="Name9" presStyleLbl="parChTrans1D2" presStyleIdx="3" presStyleCnt="5"/>
      <dgm:spPr/>
    </dgm:pt>
    <dgm:pt modelId="{8B6F1564-F57E-4BAD-8C45-6C1860EAEA98}" type="pres">
      <dgm:prSet presAssocID="{A19D0DA5-BC04-44A2-A412-4A546D7F7323}" presName="connTx" presStyleLbl="parChTrans1D2" presStyleIdx="3" presStyleCnt="5"/>
      <dgm:spPr/>
    </dgm:pt>
    <dgm:pt modelId="{116D1119-D8B0-420F-B59F-F16ACEE41BF1}" type="pres">
      <dgm:prSet presAssocID="{ECD29404-1BEB-4B30-8783-98C26D26555C}" presName="node" presStyleLbl="node1" presStyleIdx="3" presStyleCnt="5" custScaleX="121000" custScaleY="121000" custRadScaleRad="153250" custRadScaleInc="-301626">
        <dgm:presLayoutVars>
          <dgm:bulletEnabled val="1"/>
        </dgm:presLayoutVars>
      </dgm:prSet>
      <dgm:spPr/>
    </dgm:pt>
    <dgm:pt modelId="{ED05F4E3-1934-45E9-8428-AF88F4279B7B}" type="pres">
      <dgm:prSet presAssocID="{D9EA7755-D9C7-45A2-8800-CB669676DBAD}" presName="Name9" presStyleLbl="parChTrans1D2" presStyleIdx="4" presStyleCnt="5"/>
      <dgm:spPr/>
    </dgm:pt>
    <dgm:pt modelId="{5FBA76EA-E5DC-4721-9B18-3EC8F12C7FAA}" type="pres">
      <dgm:prSet presAssocID="{D9EA7755-D9C7-45A2-8800-CB669676DBAD}" presName="connTx" presStyleLbl="parChTrans1D2" presStyleIdx="4" presStyleCnt="5"/>
      <dgm:spPr/>
    </dgm:pt>
    <dgm:pt modelId="{B316EFC4-C5D5-4642-9D76-E72DF531B08D}" type="pres">
      <dgm:prSet presAssocID="{A608009F-45AB-4C97-A4A2-B670005790EF}" presName="node" presStyleLbl="node1" presStyleIdx="4" presStyleCnt="5" custScaleX="110000" custScaleY="110000" custRadScaleRad="75633" custRadScaleInc="185672">
        <dgm:presLayoutVars>
          <dgm:bulletEnabled val="1"/>
        </dgm:presLayoutVars>
      </dgm:prSet>
      <dgm:spPr/>
    </dgm:pt>
  </dgm:ptLst>
  <dgm:cxnLst>
    <dgm:cxn modelId="{A00CAE09-1D7E-4F99-B960-030BDA1958F1}" type="presOf" srcId="{A19D0DA5-BC04-44A2-A412-4A546D7F7323}" destId="{8B6F1564-F57E-4BAD-8C45-6C1860EAEA98}" srcOrd="1" destOrd="0" presId="urn:microsoft.com/office/officeart/2005/8/layout/radial1"/>
    <dgm:cxn modelId="{511DF41E-B639-4FC7-AAEE-3228CEF89916}" type="presOf" srcId="{D9EA7755-D9C7-45A2-8800-CB669676DBAD}" destId="{5FBA76EA-E5DC-4721-9B18-3EC8F12C7FAA}" srcOrd="1" destOrd="0" presId="urn:microsoft.com/office/officeart/2005/8/layout/radial1"/>
    <dgm:cxn modelId="{C4C3EB2A-4E99-4007-BC3F-3BAA1DC85590}" type="presOf" srcId="{802AE1E5-5652-4B16-A284-6A3001DA5F0F}" destId="{E07D5C22-7BDF-4CEB-B008-CE5369C78C08}" srcOrd="1" destOrd="0" presId="urn:microsoft.com/office/officeart/2005/8/layout/radial1"/>
    <dgm:cxn modelId="{1EA8E630-391E-487B-B9D3-738B4A730A9C}" type="presOf" srcId="{ECD29404-1BEB-4B30-8783-98C26D26555C}" destId="{116D1119-D8B0-420F-B59F-F16ACEE41BF1}" srcOrd="0" destOrd="0" presId="urn:microsoft.com/office/officeart/2005/8/layout/radial1"/>
    <dgm:cxn modelId="{9C266437-6D1A-48FB-A5AB-97EFAFD96294}" type="presOf" srcId="{A19D0DA5-BC04-44A2-A412-4A546D7F7323}" destId="{A39EAD9E-D668-4C6A-BD1D-95B7E4F6F96F}" srcOrd="0" destOrd="0" presId="urn:microsoft.com/office/officeart/2005/8/layout/radial1"/>
    <dgm:cxn modelId="{E31ADB3F-F804-44E0-86E8-B5622B31C073}" type="presOf" srcId="{A608009F-45AB-4C97-A4A2-B670005790EF}" destId="{B316EFC4-C5D5-4642-9D76-E72DF531B08D}" srcOrd="0" destOrd="0" presId="urn:microsoft.com/office/officeart/2005/8/layout/radial1"/>
    <dgm:cxn modelId="{B5850345-13D0-45A3-B74D-24A8A8C0CBCD}" type="presOf" srcId="{863862E7-B727-4A88-AFFB-DE6DE9F22707}" destId="{2BCC6052-8A50-4D52-8857-4CEA8E7228BB}" srcOrd="1" destOrd="0" presId="urn:microsoft.com/office/officeart/2005/8/layout/radial1"/>
    <dgm:cxn modelId="{8CF34C75-435C-4876-A400-71A3A466CEEE}" srcId="{43A6B820-73F5-453F-ADEC-3F3B6BDD5FC0}" destId="{23DAEBC3-C50F-4ED2-8131-2A068ECCFBE7}" srcOrd="0" destOrd="0" parTransId="{802AE1E5-5652-4B16-A284-6A3001DA5F0F}" sibTransId="{9D01C9FD-D2E3-459E-8043-0C4506F82CEB}"/>
    <dgm:cxn modelId="{6544B156-D827-4009-8B1D-1B58D74A9882}" srcId="{43A6B820-73F5-453F-ADEC-3F3B6BDD5FC0}" destId="{A34CA9A2-BF0B-40BA-90EF-FC289C09FDEE}" srcOrd="2" destOrd="0" parTransId="{BA7788D5-37A2-4785-92FA-52DC19492591}" sibTransId="{9F6B7540-9773-4940-89FC-BDB371788F4E}"/>
    <dgm:cxn modelId="{7BA41359-32AA-48C4-8F69-4060764C6F61}" type="presOf" srcId="{A207406F-433E-4D2E-9243-5BD35FC895AD}" destId="{DFFDED6A-7734-4942-8584-EFB3ACA2CF93}" srcOrd="0" destOrd="0" presId="urn:microsoft.com/office/officeart/2005/8/layout/radial1"/>
    <dgm:cxn modelId="{95C19159-5181-4028-9192-1B7EE0982FF1}" type="presOf" srcId="{863862E7-B727-4A88-AFFB-DE6DE9F22707}" destId="{B262B329-875A-4CF5-BFC4-258E392C8502}" srcOrd="0" destOrd="0" presId="urn:microsoft.com/office/officeart/2005/8/layout/radial1"/>
    <dgm:cxn modelId="{2BFFE880-70F9-4F6D-BDB3-5F6E9408F9EA}" srcId="{43A6B820-73F5-453F-ADEC-3F3B6BDD5FC0}" destId="{A608009F-45AB-4C97-A4A2-B670005790EF}" srcOrd="4" destOrd="0" parTransId="{D9EA7755-D9C7-45A2-8800-CB669676DBAD}" sibTransId="{34CB2A44-889C-45D8-848C-19B616819B60}"/>
    <dgm:cxn modelId="{49948099-815F-45E6-A5AE-A88F514B218A}" type="presOf" srcId="{198AE689-FB6B-4511-B442-4E71B4989926}" destId="{D166CFBA-2563-4A11-851B-65A775016329}" srcOrd="0" destOrd="0" presId="urn:microsoft.com/office/officeart/2005/8/layout/radial1"/>
    <dgm:cxn modelId="{754F9C9B-7915-4D44-9DF5-39227EE6544E}" type="presOf" srcId="{43A6B820-73F5-453F-ADEC-3F3B6BDD5FC0}" destId="{C401B50A-52E0-4F8A-A9D2-31C391F8E6AD}" srcOrd="0" destOrd="0" presId="urn:microsoft.com/office/officeart/2005/8/layout/radial1"/>
    <dgm:cxn modelId="{06741EA0-0843-44CE-8D6A-60EF7DC4E875}" type="presOf" srcId="{D9EA7755-D9C7-45A2-8800-CB669676DBAD}" destId="{ED05F4E3-1934-45E9-8428-AF88F4279B7B}" srcOrd="0" destOrd="0" presId="urn:microsoft.com/office/officeart/2005/8/layout/radial1"/>
    <dgm:cxn modelId="{6775E3A1-9EBD-4A27-9DA2-07BFBF4D68FF}" srcId="{43A6B820-73F5-453F-ADEC-3F3B6BDD5FC0}" destId="{ECD29404-1BEB-4B30-8783-98C26D26555C}" srcOrd="3" destOrd="0" parTransId="{A19D0DA5-BC04-44A2-A412-4A546D7F7323}" sibTransId="{69B0EE21-3A83-4E24-B062-519FD7D41E5A}"/>
    <dgm:cxn modelId="{4AF0FAA5-D3CB-4BE6-AF60-1E67DCB96DBB}" type="presOf" srcId="{BA7788D5-37A2-4785-92FA-52DC19492591}" destId="{D7B5FCD8-1899-4440-A88B-1122E2918A0F}" srcOrd="0" destOrd="0" presId="urn:microsoft.com/office/officeart/2005/8/layout/radial1"/>
    <dgm:cxn modelId="{B07079B5-A487-483F-8A37-93DD7CC7A423}" srcId="{43A6B820-73F5-453F-ADEC-3F3B6BDD5FC0}" destId="{A207406F-433E-4D2E-9243-5BD35FC895AD}" srcOrd="1" destOrd="0" parTransId="{863862E7-B727-4A88-AFFB-DE6DE9F22707}" sibTransId="{D12A8121-CE2E-4ACA-8E70-1E675C1E6AB9}"/>
    <dgm:cxn modelId="{8C1B51C2-4DC2-43AA-8A0B-88AB2D5E02C5}" type="presOf" srcId="{BA7788D5-37A2-4785-92FA-52DC19492591}" destId="{5B9AB936-0C5A-4344-BEA5-A6A9D34BF090}" srcOrd="1" destOrd="0" presId="urn:microsoft.com/office/officeart/2005/8/layout/radial1"/>
    <dgm:cxn modelId="{3D6F89CA-46C2-4316-B156-53DDB30EB7BE}" type="presOf" srcId="{802AE1E5-5652-4B16-A284-6A3001DA5F0F}" destId="{3CD5C76C-6C0A-4BB1-B6FF-799D800DBB27}" srcOrd="0" destOrd="0" presId="urn:microsoft.com/office/officeart/2005/8/layout/radial1"/>
    <dgm:cxn modelId="{177F70CB-8B21-4FD3-8AA1-163388F5D6DB}" type="presOf" srcId="{A34CA9A2-BF0B-40BA-90EF-FC289C09FDEE}" destId="{165B6082-9D30-4D4B-8F05-1031F4976675}" srcOrd="0" destOrd="0" presId="urn:microsoft.com/office/officeart/2005/8/layout/radial1"/>
    <dgm:cxn modelId="{509D48EC-4ACB-45E9-B49E-DE91276A0A03}" type="presOf" srcId="{23DAEBC3-C50F-4ED2-8131-2A068ECCFBE7}" destId="{B74189DD-1394-44F2-9D3E-D0D52FEAA229}" srcOrd="0" destOrd="0" presId="urn:microsoft.com/office/officeart/2005/8/layout/radial1"/>
    <dgm:cxn modelId="{06F5CCFE-7588-437B-AF37-9B5EF039A4E5}" srcId="{198AE689-FB6B-4511-B442-4E71B4989926}" destId="{43A6B820-73F5-453F-ADEC-3F3B6BDD5FC0}" srcOrd="0" destOrd="0" parTransId="{E109AB26-7503-4A02-BE24-AA12289FF304}" sibTransId="{F19340D9-7381-4EFC-BEDA-DAAA039BC904}"/>
    <dgm:cxn modelId="{FFB6662C-26AC-4216-B22E-3BC414328805}" type="presParOf" srcId="{D166CFBA-2563-4A11-851B-65A775016329}" destId="{C401B50A-52E0-4F8A-A9D2-31C391F8E6AD}" srcOrd="0" destOrd="0" presId="urn:microsoft.com/office/officeart/2005/8/layout/radial1"/>
    <dgm:cxn modelId="{4C194F5C-C9B4-48BE-8CEE-DF9421219321}" type="presParOf" srcId="{D166CFBA-2563-4A11-851B-65A775016329}" destId="{3CD5C76C-6C0A-4BB1-B6FF-799D800DBB27}" srcOrd="1" destOrd="0" presId="urn:microsoft.com/office/officeart/2005/8/layout/radial1"/>
    <dgm:cxn modelId="{C042C1DA-9DD4-4C89-AE7D-6A583A4CE201}" type="presParOf" srcId="{3CD5C76C-6C0A-4BB1-B6FF-799D800DBB27}" destId="{E07D5C22-7BDF-4CEB-B008-CE5369C78C08}" srcOrd="0" destOrd="0" presId="urn:microsoft.com/office/officeart/2005/8/layout/radial1"/>
    <dgm:cxn modelId="{095A87AA-A7E0-4A33-ABA1-BE9F9047A7A9}" type="presParOf" srcId="{D166CFBA-2563-4A11-851B-65A775016329}" destId="{B74189DD-1394-44F2-9D3E-D0D52FEAA229}" srcOrd="2" destOrd="0" presId="urn:microsoft.com/office/officeart/2005/8/layout/radial1"/>
    <dgm:cxn modelId="{2B585CA8-A90B-46EA-87C7-2642842207FC}" type="presParOf" srcId="{D166CFBA-2563-4A11-851B-65A775016329}" destId="{B262B329-875A-4CF5-BFC4-258E392C8502}" srcOrd="3" destOrd="0" presId="urn:microsoft.com/office/officeart/2005/8/layout/radial1"/>
    <dgm:cxn modelId="{439E75EE-B224-47BC-9DEE-83CFC154FAF9}" type="presParOf" srcId="{B262B329-875A-4CF5-BFC4-258E392C8502}" destId="{2BCC6052-8A50-4D52-8857-4CEA8E7228BB}" srcOrd="0" destOrd="0" presId="urn:microsoft.com/office/officeart/2005/8/layout/radial1"/>
    <dgm:cxn modelId="{5983F424-A7E9-4D70-8F53-0D1977E09C29}" type="presParOf" srcId="{D166CFBA-2563-4A11-851B-65A775016329}" destId="{DFFDED6A-7734-4942-8584-EFB3ACA2CF93}" srcOrd="4" destOrd="0" presId="urn:microsoft.com/office/officeart/2005/8/layout/radial1"/>
    <dgm:cxn modelId="{EF30BFF8-F868-445A-89B8-80BC76036A90}" type="presParOf" srcId="{D166CFBA-2563-4A11-851B-65A775016329}" destId="{D7B5FCD8-1899-4440-A88B-1122E2918A0F}" srcOrd="5" destOrd="0" presId="urn:microsoft.com/office/officeart/2005/8/layout/radial1"/>
    <dgm:cxn modelId="{0F85ACBC-97DE-4CB9-A7D7-717282BDC730}" type="presParOf" srcId="{D7B5FCD8-1899-4440-A88B-1122E2918A0F}" destId="{5B9AB936-0C5A-4344-BEA5-A6A9D34BF090}" srcOrd="0" destOrd="0" presId="urn:microsoft.com/office/officeart/2005/8/layout/radial1"/>
    <dgm:cxn modelId="{AC054803-379B-4592-80D3-4182282879CB}" type="presParOf" srcId="{D166CFBA-2563-4A11-851B-65A775016329}" destId="{165B6082-9D30-4D4B-8F05-1031F4976675}" srcOrd="6" destOrd="0" presId="urn:microsoft.com/office/officeart/2005/8/layout/radial1"/>
    <dgm:cxn modelId="{5735EA1A-9E52-483F-8DC0-172D10D47D26}" type="presParOf" srcId="{D166CFBA-2563-4A11-851B-65A775016329}" destId="{A39EAD9E-D668-4C6A-BD1D-95B7E4F6F96F}" srcOrd="7" destOrd="0" presId="urn:microsoft.com/office/officeart/2005/8/layout/radial1"/>
    <dgm:cxn modelId="{2610168C-6A54-44C1-AA8C-E983486CE480}" type="presParOf" srcId="{A39EAD9E-D668-4C6A-BD1D-95B7E4F6F96F}" destId="{8B6F1564-F57E-4BAD-8C45-6C1860EAEA98}" srcOrd="0" destOrd="0" presId="urn:microsoft.com/office/officeart/2005/8/layout/radial1"/>
    <dgm:cxn modelId="{C7710BBF-4E9B-46FF-A7B3-445F9F0BA9F4}" type="presParOf" srcId="{D166CFBA-2563-4A11-851B-65A775016329}" destId="{116D1119-D8B0-420F-B59F-F16ACEE41BF1}" srcOrd="8" destOrd="0" presId="urn:microsoft.com/office/officeart/2005/8/layout/radial1"/>
    <dgm:cxn modelId="{E537961B-6C02-4AF9-948C-9E63A092AA48}" type="presParOf" srcId="{D166CFBA-2563-4A11-851B-65A775016329}" destId="{ED05F4E3-1934-45E9-8428-AF88F4279B7B}" srcOrd="9" destOrd="0" presId="urn:microsoft.com/office/officeart/2005/8/layout/radial1"/>
    <dgm:cxn modelId="{A4C2BC88-E49D-4A2A-ADB2-49AD47A619BF}" type="presParOf" srcId="{ED05F4E3-1934-45E9-8428-AF88F4279B7B}" destId="{5FBA76EA-E5DC-4721-9B18-3EC8F12C7FAA}" srcOrd="0" destOrd="0" presId="urn:microsoft.com/office/officeart/2005/8/layout/radial1"/>
    <dgm:cxn modelId="{9418D34B-979D-4A7B-9F86-83554930748F}" type="presParOf" srcId="{D166CFBA-2563-4A11-851B-65A775016329}" destId="{B316EFC4-C5D5-4642-9D76-E72DF531B08D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8AE689-FB6B-4511-B442-4E71B4989926}" type="doc">
      <dgm:prSet loTypeId="urn:microsoft.com/office/officeart/2005/8/layout/radial1" loCatId="cycle" qsTypeId="urn:microsoft.com/office/officeart/2005/8/quickstyle/3d7" qsCatId="3D" csTypeId="urn:microsoft.com/office/officeart/2005/8/colors/accent2_4" csCatId="accent2" phldr="1"/>
      <dgm:spPr>
        <a:scene3d>
          <a:camera prst="perspectiveLeft" fov="600000" zoom="91000"/>
          <a:lightRig rig="threePt" dir="t">
            <a:rot lat="0" lon="0" rev="20640000"/>
          </a:lightRig>
        </a:scene3d>
      </dgm:spPr>
      <dgm:t>
        <a:bodyPr/>
        <a:lstStyle/>
        <a:p>
          <a:endParaRPr lang="ru-RU"/>
        </a:p>
      </dgm:t>
    </dgm:pt>
    <dgm:pt modelId="{43A6B820-73F5-453F-ADEC-3F3B6BDD5FC0}">
      <dgm:prSet phldrT="[Текст]" custT="1"/>
      <dgm:spPr/>
      <dgm:t>
        <a:bodyPr/>
        <a:lstStyle/>
        <a:p>
          <a:r>
            <a:rPr lang="ru-RU" sz="2400" b="1" u="sng" dirty="0">
              <a:solidFill>
                <a:schemeClr val="accent3"/>
              </a:solidFill>
            </a:rPr>
            <a:t>Полу-</a:t>
          </a:r>
          <a:br>
            <a:rPr lang="ru-RU" sz="2400" b="1" u="sng" dirty="0">
              <a:solidFill>
                <a:schemeClr val="accent3"/>
              </a:solidFill>
            </a:rPr>
          </a:br>
          <a:r>
            <a:rPr lang="ru-RU" sz="2400" b="1" u="sng" dirty="0">
              <a:solidFill>
                <a:schemeClr val="accent3"/>
              </a:solidFill>
            </a:rPr>
            <a:t>проводниковые детекторы </a:t>
          </a:r>
          <a:br>
            <a:rPr lang="ru-RU" sz="2400" b="1" u="sng" dirty="0">
              <a:solidFill>
                <a:schemeClr val="accent3"/>
              </a:solidFill>
            </a:rPr>
          </a:br>
          <a:r>
            <a:rPr lang="ru-RU" sz="2400" b="1" u="sng" dirty="0">
              <a:solidFill>
                <a:schemeClr val="accent3"/>
              </a:solidFill>
            </a:rPr>
            <a:t>АО «ИФТП»</a:t>
          </a:r>
          <a:endParaRPr lang="ru-RU" sz="2400" b="1" dirty="0">
            <a:solidFill>
              <a:schemeClr val="accent3"/>
            </a:solidFill>
          </a:endParaRPr>
        </a:p>
      </dgm:t>
    </dgm:pt>
    <dgm:pt modelId="{E109AB26-7503-4A02-BE24-AA12289FF304}" type="parTrans" cxnId="{06F5CCFE-7588-437B-AF37-9B5EF039A4E5}">
      <dgm:prSet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F19340D9-7381-4EFC-BEDA-DAAA039BC904}" type="sibTrans" cxnId="{06F5CCFE-7588-437B-AF37-9B5EF039A4E5}">
      <dgm:prSet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23DAEBC3-C50F-4ED2-8131-2A068ECCFBE7}">
      <dgm:prSet phldrT="[Текст]" custT="1"/>
      <dgm:spPr/>
      <dgm:t>
        <a:bodyPr/>
        <a:lstStyle/>
        <a:p>
          <a:endParaRPr lang="ru-RU" sz="1700" dirty="0">
            <a:solidFill>
              <a:schemeClr val="tx2">
                <a:lumMod val="75000"/>
              </a:schemeClr>
            </a:solidFill>
          </a:endParaRPr>
        </a:p>
        <a:p>
          <a:endParaRPr lang="ru-RU" sz="1700" dirty="0">
            <a:solidFill>
              <a:schemeClr val="tx2">
                <a:lumMod val="75000"/>
              </a:schemeClr>
            </a:solidFill>
          </a:endParaRPr>
        </a:p>
        <a:p>
          <a:endParaRPr lang="ru-RU" sz="1700" dirty="0">
            <a:solidFill>
              <a:schemeClr val="tx2">
                <a:lumMod val="75000"/>
              </a:schemeClr>
            </a:solidFill>
          </a:endParaRPr>
        </a:p>
        <a:p>
          <a:r>
            <a:rPr lang="ru-RU" sz="1700" dirty="0">
              <a:solidFill>
                <a:schemeClr val="tx2">
                  <a:lumMod val="75000"/>
                </a:schemeClr>
              </a:solidFill>
            </a:rPr>
            <a:t>На основе</a:t>
          </a:r>
        </a:p>
        <a:p>
          <a:r>
            <a:rPr lang="ru-RU" sz="1700" dirty="0">
              <a:solidFill>
                <a:schemeClr val="tx2">
                  <a:lumMod val="75000"/>
                </a:schemeClr>
              </a:solidFill>
            </a:rPr>
            <a:t>кадмий-цинк-теллур</a:t>
          </a:r>
        </a:p>
      </dgm:t>
    </dgm:pt>
    <dgm:pt modelId="{802AE1E5-5652-4B16-A284-6A3001DA5F0F}" type="parTrans" cxnId="{8CF34C75-435C-4876-A400-71A3A466CEEE}">
      <dgm:prSet custT="1"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9D01C9FD-D2E3-459E-8043-0C4506F82CEB}" type="sibTrans" cxnId="{8CF34C75-435C-4876-A400-71A3A466CEEE}">
      <dgm:prSet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A207406F-433E-4D2E-9243-5BD35FC895AD}">
      <dgm:prSet phldrT="[Текст]" custT="1"/>
      <dgm:spPr/>
      <dgm:t>
        <a:bodyPr/>
        <a:lstStyle/>
        <a:p>
          <a:endParaRPr lang="ru-RU" sz="1600" dirty="0">
            <a:solidFill>
              <a:schemeClr val="tx2">
                <a:lumMod val="75000"/>
              </a:schemeClr>
            </a:solidFill>
          </a:endParaRPr>
        </a:p>
        <a:p>
          <a:endParaRPr lang="ru-RU" sz="1600" dirty="0">
            <a:solidFill>
              <a:schemeClr val="tx2">
                <a:lumMod val="75000"/>
              </a:schemeClr>
            </a:solidFill>
          </a:endParaRPr>
        </a:p>
        <a:p>
          <a:endParaRPr lang="ru-RU" sz="1600" dirty="0">
            <a:solidFill>
              <a:schemeClr val="tx2">
                <a:lumMod val="75000"/>
              </a:schemeClr>
            </a:solidFill>
          </a:endParaRPr>
        </a:p>
        <a:p>
          <a:r>
            <a:rPr lang="ru-RU" sz="1600" dirty="0">
              <a:solidFill>
                <a:schemeClr val="tx2">
                  <a:lumMod val="75000"/>
                </a:schemeClr>
              </a:solidFill>
            </a:rPr>
            <a:t>На основе</a:t>
          </a:r>
        </a:p>
        <a:p>
          <a:r>
            <a:rPr lang="ru-RU" sz="1600" dirty="0">
              <a:solidFill>
                <a:schemeClr val="tx2">
                  <a:lumMod val="75000"/>
                </a:schemeClr>
              </a:solidFill>
            </a:rPr>
            <a:t> алмаза</a:t>
          </a:r>
        </a:p>
      </dgm:t>
    </dgm:pt>
    <dgm:pt modelId="{863862E7-B727-4A88-AFFB-DE6DE9F22707}" type="parTrans" cxnId="{B07079B5-A487-483F-8A37-93DD7CC7A423}">
      <dgm:prSet custT="1"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D12A8121-CE2E-4ACA-8E70-1E675C1E6AB9}" type="sibTrans" cxnId="{B07079B5-A487-483F-8A37-93DD7CC7A423}">
      <dgm:prSet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A34CA9A2-BF0B-40BA-90EF-FC289C09FDEE}">
      <dgm:prSet phldrT="[Текст]" custT="1"/>
      <dgm:spPr/>
      <dgm:t>
        <a:bodyPr/>
        <a:lstStyle/>
        <a:p>
          <a:endParaRPr lang="ru-RU" sz="1500" dirty="0">
            <a:solidFill>
              <a:schemeClr val="tx2">
                <a:lumMod val="75000"/>
              </a:schemeClr>
            </a:solidFill>
          </a:endParaRPr>
        </a:p>
        <a:p>
          <a:endParaRPr lang="ru-RU" sz="1500" dirty="0">
            <a:solidFill>
              <a:schemeClr val="tx2">
                <a:lumMod val="75000"/>
              </a:schemeClr>
            </a:solidFill>
          </a:endParaRPr>
        </a:p>
        <a:p>
          <a:endParaRPr lang="ru-RU" sz="1500" dirty="0">
            <a:solidFill>
              <a:schemeClr val="tx2">
                <a:lumMod val="75000"/>
              </a:schemeClr>
            </a:solidFill>
          </a:endParaRPr>
        </a:p>
        <a:p>
          <a:endParaRPr lang="ru-RU" sz="1500" dirty="0">
            <a:solidFill>
              <a:schemeClr val="tx2">
                <a:lumMod val="75000"/>
              </a:schemeClr>
            </a:solidFill>
          </a:endParaRPr>
        </a:p>
        <a:p>
          <a:endParaRPr lang="ru-RU" sz="1500" dirty="0">
            <a:solidFill>
              <a:schemeClr val="tx2">
                <a:lumMod val="75000"/>
              </a:schemeClr>
            </a:solidFill>
          </a:endParaRPr>
        </a:p>
        <a:p>
          <a:r>
            <a:rPr lang="ru-RU" sz="1500" dirty="0">
              <a:solidFill>
                <a:schemeClr val="tx2">
                  <a:lumMod val="75000"/>
                </a:schemeClr>
              </a:solidFill>
            </a:rPr>
            <a:t>На основе </a:t>
          </a:r>
        </a:p>
        <a:p>
          <a:r>
            <a:rPr lang="ru-RU" sz="1500" dirty="0">
              <a:solidFill>
                <a:schemeClr val="tx2">
                  <a:lumMod val="75000"/>
                </a:schemeClr>
              </a:solidFill>
            </a:rPr>
            <a:t>германия</a:t>
          </a:r>
        </a:p>
      </dgm:t>
    </dgm:pt>
    <dgm:pt modelId="{BA7788D5-37A2-4785-92FA-52DC19492591}" type="parTrans" cxnId="{6544B156-D827-4009-8B1D-1B58D74A9882}">
      <dgm:prSet custT="1"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9F6B7540-9773-4940-89FC-BDB371788F4E}" type="sibTrans" cxnId="{6544B156-D827-4009-8B1D-1B58D74A9882}">
      <dgm:prSet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A608009F-45AB-4C97-A4A2-B670005790EF}">
      <dgm:prSet phldrT="[Текст]" custT="1"/>
      <dgm:spPr/>
      <dgm:t>
        <a:bodyPr/>
        <a:lstStyle/>
        <a:p>
          <a:endParaRPr lang="ru-RU" sz="1600" dirty="0">
            <a:solidFill>
              <a:schemeClr val="tx2">
                <a:lumMod val="75000"/>
              </a:schemeClr>
            </a:solidFill>
          </a:endParaRPr>
        </a:p>
        <a:p>
          <a:endParaRPr lang="ru-RU" sz="1600" dirty="0">
            <a:solidFill>
              <a:schemeClr val="tx2">
                <a:lumMod val="75000"/>
              </a:schemeClr>
            </a:solidFill>
          </a:endParaRPr>
        </a:p>
        <a:p>
          <a:endParaRPr lang="ru-RU" sz="1600" dirty="0">
            <a:solidFill>
              <a:schemeClr val="tx2">
                <a:lumMod val="75000"/>
              </a:schemeClr>
            </a:solidFill>
          </a:endParaRPr>
        </a:p>
        <a:p>
          <a:r>
            <a:rPr lang="ru-RU" sz="1600" dirty="0">
              <a:solidFill>
                <a:schemeClr val="tx2">
                  <a:lumMod val="75000"/>
                </a:schemeClr>
              </a:solidFill>
            </a:rPr>
            <a:t>На основе кремния</a:t>
          </a:r>
        </a:p>
      </dgm:t>
    </dgm:pt>
    <dgm:pt modelId="{D9EA7755-D9C7-45A2-8800-CB669676DBAD}" type="parTrans" cxnId="{2BFFE880-70F9-4F6D-BDB3-5F6E9408F9EA}">
      <dgm:prSet custT="1"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34CB2A44-889C-45D8-848C-19B616819B60}" type="sibTrans" cxnId="{2BFFE880-70F9-4F6D-BDB3-5F6E9408F9EA}">
      <dgm:prSet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D166CFBA-2563-4A11-851B-65A775016329}" type="pres">
      <dgm:prSet presAssocID="{198AE689-FB6B-4511-B442-4E71B498992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401B50A-52E0-4F8A-A9D2-31C391F8E6AD}" type="pres">
      <dgm:prSet presAssocID="{43A6B820-73F5-453F-ADEC-3F3B6BDD5FC0}" presName="centerShape" presStyleLbl="node0" presStyleIdx="0" presStyleCnt="1" custScaleX="194872" custScaleY="194872" custLinFactNeighborX="-1855" custLinFactNeighborY="8252"/>
      <dgm:spPr/>
    </dgm:pt>
    <dgm:pt modelId="{3CD5C76C-6C0A-4BB1-B6FF-799D800DBB27}" type="pres">
      <dgm:prSet presAssocID="{802AE1E5-5652-4B16-A284-6A3001DA5F0F}" presName="Name9" presStyleLbl="parChTrans1D2" presStyleIdx="0" presStyleCnt="4"/>
      <dgm:spPr/>
    </dgm:pt>
    <dgm:pt modelId="{E07D5C22-7BDF-4CEB-B008-CE5369C78C08}" type="pres">
      <dgm:prSet presAssocID="{802AE1E5-5652-4B16-A284-6A3001DA5F0F}" presName="connTx" presStyleLbl="parChTrans1D2" presStyleIdx="0" presStyleCnt="4"/>
      <dgm:spPr/>
    </dgm:pt>
    <dgm:pt modelId="{B74189DD-1394-44F2-9D3E-D0D52FEAA229}" type="pres">
      <dgm:prSet presAssocID="{23DAEBC3-C50F-4ED2-8131-2A068ECCFBE7}" presName="node" presStyleLbl="node1" presStyleIdx="0" presStyleCnt="4" custScaleX="133100" custScaleY="133100" custRadScaleRad="148784" custRadScaleInc="-157559">
        <dgm:presLayoutVars>
          <dgm:bulletEnabled val="1"/>
        </dgm:presLayoutVars>
      </dgm:prSet>
      <dgm:spPr/>
    </dgm:pt>
    <dgm:pt modelId="{B262B329-875A-4CF5-BFC4-258E392C8502}" type="pres">
      <dgm:prSet presAssocID="{863862E7-B727-4A88-AFFB-DE6DE9F22707}" presName="Name9" presStyleLbl="parChTrans1D2" presStyleIdx="1" presStyleCnt="4"/>
      <dgm:spPr/>
    </dgm:pt>
    <dgm:pt modelId="{2BCC6052-8A50-4D52-8857-4CEA8E7228BB}" type="pres">
      <dgm:prSet presAssocID="{863862E7-B727-4A88-AFFB-DE6DE9F22707}" presName="connTx" presStyleLbl="parChTrans1D2" presStyleIdx="1" presStyleCnt="4"/>
      <dgm:spPr/>
    </dgm:pt>
    <dgm:pt modelId="{DFFDED6A-7734-4942-8584-EFB3ACA2CF93}" type="pres">
      <dgm:prSet presAssocID="{A207406F-433E-4D2E-9243-5BD35FC895AD}" presName="node" presStyleLbl="node1" presStyleIdx="1" presStyleCnt="4" custScaleX="121000" custScaleY="121000" custRadScaleRad="148135" custRadScaleInc="336130">
        <dgm:presLayoutVars>
          <dgm:bulletEnabled val="1"/>
        </dgm:presLayoutVars>
      </dgm:prSet>
      <dgm:spPr/>
    </dgm:pt>
    <dgm:pt modelId="{D7B5FCD8-1899-4440-A88B-1122E2918A0F}" type="pres">
      <dgm:prSet presAssocID="{BA7788D5-37A2-4785-92FA-52DC19492591}" presName="Name9" presStyleLbl="parChTrans1D2" presStyleIdx="2" presStyleCnt="4"/>
      <dgm:spPr/>
    </dgm:pt>
    <dgm:pt modelId="{5B9AB936-0C5A-4344-BEA5-A6A9D34BF090}" type="pres">
      <dgm:prSet presAssocID="{BA7788D5-37A2-4785-92FA-52DC19492591}" presName="connTx" presStyleLbl="parChTrans1D2" presStyleIdx="2" presStyleCnt="4"/>
      <dgm:spPr/>
    </dgm:pt>
    <dgm:pt modelId="{165B6082-9D30-4D4B-8F05-1031F4976675}" type="pres">
      <dgm:prSet presAssocID="{A34CA9A2-BF0B-40BA-90EF-FC289C09FDEE}" presName="node" presStyleLbl="node1" presStyleIdx="2" presStyleCnt="4" custScaleX="146410" custScaleY="146410" custRadScaleRad="148757" custRadScaleInc="-135953">
        <dgm:presLayoutVars>
          <dgm:bulletEnabled val="1"/>
        </dgm:presLayoutVars>
      </dgm:prSet>
      <dgm:spPr/>
    </dgm:pt>
    <dgm:pt modelId="{ED05F4E3-1934-45E9-8428-AF88F4279B7B}" type="pres">
      <dgm:prSet presAssocID="{D9EA7755-D9C7-45A2-8800-CB669676DBAD}" presName="Name9" presStyleLbl="parChTrans1D2" presStyleIdx="3" presStyleCnt="4"/>
      <dgm:spPr/>
    </dgm:pt>
    <dgm:pt modelId="{5FBA76EA-E5DC-4721-9B18-3EC8F12C7FAA}" type="pres">
      <dgm:prSet presAssocID="{D9EA7755-D9C7-45A2-8800-CB669676DBAD}" presName="connTx" presStyleLbl="parChTrans1D2" presStyleIdx="3" presStyleCnt="4"/>
      <dgm:spPr/>
    </dgm:pt>
    <dgm:pt modelId="{B316EFC4-C5D5-4642-9D76-E72DF531B08D}" type="pres">
      <dgm:prSet presAssocID="{A608009F-45AB-4C97-A4A2-B670005790EF}" presName="node" presStyleLbl="node1" presStyleIdx="3" presStyleCnt="4" custScaleX="133100" custScaleY="133100" custRadScaleRad="136234" custRadScaleInc="355207">
        <dgm:presLayoutVars>
          <dgm:bulletEnabled val="1"/>
        </dgm:presLayoutVars>
      </dgm:prSet>
      <dgm:spPr/>
    </dgm:pt>
  </dgm:ptLst>
  <dgm:cxnLst>
    <dgm:cxn modelId="{511DF41E-B639-4FC7-AAEE-3228CEF89916}" type="presOf" srcId="{D9EA7755-D9C7-45A2-8800-CB669676DBAD}" destId="{5FBA76EA-E5DC-4721-9B18-3EC8F12C7FAA}" srcOrd="1" destOrd="0" presId="urn:microsoft.com/office/officeart/2005/8/layout/radial1"/>
    <dgm:cxn modelId="{C4C3EB2A-4E99-4007-BC3F-3BAA1DC85590}" type="presOf" srcId="{802AE1E5-5652-4B16-A284-6A3001DA5F0F}" destId="{E07D5C22-7BDF-4CEB-B008-CE5369C78C08}" srcOrd="1" destOrd="0" presId="urn:microsoft.com/office/officeart/2005/8/layout/radial1"/>
    <dgm:cxn modelId="{E31ADB3F-F804-44E0-86E8-B5622B31C073}" type="presOf" srcId="{A608009F-45AB-4C97-A4A2-B670005790EF}" destId="{B316EFC4-C5D5-4642-9D76-E72DF531B08D}" srcOrd="0" destOrd="0" presId="urn:microsoft.com/office/officeart/2005/8/layout/radial1"/>
    <dgm:cxn modelId="{B5850345-13D0-45A3-B74D-24A8A8C0CBCD}" type="presOf" srcId="{863862E7-B727-4A88-AFFB-DE6DE9F22707}" destId="{2BCC6052-8A50-4D52-8857-4CEA8E7228BB}" srcOrd="1" destOrd="0" presId="urn:microsoft.com/office/officeart/2005/8/layout/radial1"/>
    <dgm:cxn modelId="{8CF34C75-435C-4876-A400-71A3A466CEEE}" srcId="{43A6B820-73F5-453F-ADEC-3F3B6BDD5FC0}" destId="{23DAEBC3-C50F-4ED2-8131-2A068ECCFBE7}" srcOrd="0" destOrd="0" parTransId="{802AE1E5-5652-4B16-A284-6A3001DA5F0F}" sibTransId="{9D01C9FD-D2E3-459E-8043-0C4506F82CEB}"/>
    <dgm:cxn modelId="{6544B156-D827-4009-8B1D-1B58D74A9882}" srcId="{43A6B820-73F5-453F-ADEC-3F3B6BDD5FC0}" destId="{A34CA9A2-BF0B-40BA-90EF-FC289C09FDEE}" srcOrd="2" destOrd="0" parTransId="{BA7788D5-37A2-4785-92FA-52DC19492591}" sibTransId="{9F6B7540-9773-4940-89FC-BDB371788F4E}"/>
    <dgm:cxn modelId="{7BA41359-32AA-48C4-8F69-4060764C6F61}" type="presOf" srcId="{A207406F-433E-4D2E-9243-5BD35FC895AD}" destId="{DFFDED6A-7734-4942-8584-EFB3ACA2CF93}" srcOrd="0" destOrd="0" presId="urn:microsoft.com/office/officeart/2005/8/layout/radial1"/>
    <dgm:cxn modelId="{95C19159-5181-4028-9192-1B7EE0982FF1}" type="presOf" srcId="{863862E7-B727-4A88-AFFB-DE6DE9F22707}" destId="{B262B329-875A-4CF5-BFC4-258E392C8502}" srcOrd="0" destOrd="0" presId="urn:microsoft.com/office/officeart/2005/8/layout/radial1"/>
    <dgm:cxn modelId="{2BFFE880-70F9-4F6D-BDB3-5F6E9408F9EA}" srcId="{43A6B820-73F5-453F-ADEC-3F3B6BDD5FC0}" destId="{A608009F-45AB-4C97-A4A2-B670005790EF}" srcOrd="3" destOrd="0" parTransId="{D9EA7755-D9C7-45A2-8800-CB669676DBAD}" sibTransId="{34CB2A44-889C-45D8-848C-19B616819B60}"/>
    <dgm:cxn modelId="{49948099-815F-45E6-A5AE-A88F514B218A}" type="presOf" srcId="{198AE689-FB6B-4511-B442-4E71B4989926}" destId="{D166CFBA-2563-4A11-851B-65A775016329}" srcOrd="0" destOrd="0" presId="urn:microsoft.com/office/officeart/2005/8/layout/radial1"/>
    <dgm:cxn modelId="{754F9C9B-7915-4D44-9DF5-39227EE6544E}" type="presOf" srcId="{43A6B820-73F5-453F-ADEC-3F3B6BDD5FC0}" destId="{C401B50A-52E0-4F8A-A9D2-31C391F8E6AD}" srcOrd="0" destOrd="0" presId="urn:microsoft.com/office/officeart/2005/8/layout/radial1"/>
    <dgm:cxn modelId="{06741EA0-0843-44CE-8D6A-60EF7DC4E875}" type="presOf" srcId="{D9EA7755-D9C7-45A2-8800-CB669676DBAD}" destId="{ED05F4E3-1934-45E9-8428-AF88F4279B7B}" srcOrd="0" destOrd="0" presId="urn:microsoft.com/office/officeart/2005/8/layout/radial1"/>
    <dgm:cxn modelId="{4AF0FAA5-D3CB-4BE6-AF60-1E67DCB96DBB}" type="presOf" srcId="{BA7788D5-37A2-4785-92FA-52DC19492591}" destId="{D7B5FCD8-1899-4440-A88B-1122E2918A0F}" srcOrd="0" destOrd="0" presId="urn:microsoft.com/office/officeart/2005/8/layout/radial1"/>
    <dgm:cxn modelId="{B07079B5-A487-483F-8A37-93DD7CC7A423}" srcId="{43A6B820-73F5-453F-ADEC-3F3B6BDD5FC0}" destId="{A207406F-433E-4D2E-9243-5BD35FC895AD}" srcOrd="1" destOrd="0" parTransId="{863862E7-B727-4A88-AFFB-DE6DE9F22707}" sibTransId="{D12A8121-CE2E-4ACA-8E70-1E675C1E6AB9}"/>
    <dgm:cxn modelId="{8C1B51C2-4DC2-43AA-8A0B-88AB2D5E02C5}" type="presOf" srcId="{BA7788D5-37A2-4785-92FA-52DC19492591}" destId="{5B9AB936-0C5A-4344-BEA5-A6A9D34BF090}" srcOrd="1" destOrd="0" presId="urn:microsoft.com/office/officeart/2005/8/layout/radial1"/>
    <dgm:cxn modelId="{3D6F89CA-46C2-4316-B156-53DDB30EB7BE}" type="presOf" srcId="{802AE1E5-5652-4B16-A284-6A3001DA5F0F}" destId="{3CD5C76C-6C0A-4BB1-B6FF-799D800DBB27}" srcOrd="0" destOrd="0" presId="urn:microsoft.com/office/officeart/2005/8/layout/radial1"/>
    <dgm:cxn modelId="{177F70CB-8B21-4FD3-8AA1-163388F5D6DB}" type="presOf" srcId="{A34CA9A2-BF0B-40BA-90EF-FC289C09FDEE}" destId="{165B6082-9D30-4D4B-8F05-1031F4976675}" srcOrd="0" destOrd="0" presId="urn:microsoft.com/office/officeart/2005/8/layout/radial1"/>
    <dgm:cxn modelId="{509D48EC-4ACB-45E9-B49E-DE91276A0A03}" type="presOf" srcId="{23DAEBC3-C50F-4ED2-8131-2A068ECCFBE7}" destId="{B74189DD-1394-44F2-9D3E-D0D52FEAA229}" srcOrd="0" destOrd="0" presId="urn:microsoft.com/office/officeart/2005/8/layout/radial1"/>
    <dgm:cxn modelId="{06F5CCFE-7588-437B-AF37-9B5EF039A4E5}" srcId="{198AE689-FB6B-4511-B442-4E71B4989926}" destId="{43A6B820-73F5-453F-ADEC-3F3B6BDD5FC0}" srcOrd="0" destOrd="0" parTransId="{E109AB26-7503-4A02-BE24-AA12289FF304}" sibTransId="{F19340D9-7381-4EFC-BEDA-DAAA039BC904}"/>
    <dgm:cxn modelId="{FFB6662C-26AC-4216-B22E-3BC414328805}" type="presParOf" srcId="{D166CFBA-2563-4A11-851B-65A775016329}" destId="{C401B50A-52E0-4F8A-A9D2-31C391F8E6AD}" srcOrd="0" destOrd="0" presId="urn:microsoft.com/office/officeart/2005/8/layout/radial1"/>
    <dgm:cxn modelId="{4C194F5C-C9B4-48BE-8CEE-DF9421219321}" type="presParOf" srcId="{D166CFBA-2563-4A11-851B-65A775016329}" destId="{3CD5C76C-6C0A-4BB1-B6FF-799D800DBB27}" srcOrd="1" destOrd="0" presId="urn:microsoft.com/office/officeart/2005/8/layout/radial1"/>
    <dgm:cxn modelId="{C042C1DA-9DD4-4C89-AE7D-6A583A4CE201}" type="presParOf" srcId="{3CD5C76C-6C0A-4BB1-B6FF-799D800DBB27}" destId="{E07D5C22-7BDF-4CEB-B008-CE5369C78C08}" srcOrd="0" destOrd="0" presId="urn:microsoft.com/office/officeart/2005/8/layout/radial1"/>
    <dgm:cxn modelId="{095A87AA-A7E0-4A33-ABA1-BE9F9047A7A9}" type="presParOf" srcId="{D166CFBA-2563-4A11-851B-65A775016329}" destId="{B74189DD-1394-44F2-9D3E-D0D52FEAA229}" srcOrd="2" destOrd="0" presId="urn:microsoft.com/office/officeart/2005/8/layout/radial1"/>
    <dgm:cxn modelId="{2B585CA8-A90B-46EA-87C7-2642842207FC}" type="presParOf" srcId="{D166CFBA-2563-4A11-851B-65A775016329}" destId="{B262B329-875A-4CF5-BFC4-258E392C8502}" srcOrd="3" destOrd="0" presId="urn:microsoft.com/office/officeart/2005/8/layout/radial1"/>
    <dgm:cxn modelId="{439E75EE-B224-47BC-9DEE-83CFC154FAF9}" type="presParOf" srcId="{B262B329-875A-4CF5-BFC4-258E392C8502}" destId="{2BCC6052-8A50-4D52-8857-4CEA8E7228BB}" srcOrd="0" destOrd="0" presId="urn:microsoft.com/office/officeart/2005/8/layout/radial1"/>
    <dgm:cxn modelId="{5983F424-A7E9-4D70-8F53-0D1977E09C29}" type="presParOf" srcId="{D166CFBA-2563-4A11-851B-65A775016329}" destId="{DFFDED6A-7734-4942-8584-EFB3ACA2CF93}" srcOrd="4" destOrd="0" presId="urn:microsoft.com/office/officeart/2005/8/layout/radial1"/>
    <dgm:cxn modelId="{EF30BFF8-F868-445A-89B8-80BC76036A90}" type="presParOf" srcId="{D166CFBA-2563-4A11-851B-65A775016329}" destId="{D7B5FCD8-1899-4440-A88B-1122E2918A0F}" srcOrd="5" destOrd="0" presId="urn:microsoft.com/office/officeart/2005/8/layout/radial1"/>
    <dgm:cxn modelId="{0F85ACBC-97DE-4CB9-A7D7-717282BDC730}" type="presParOf" srcId="{D7B5FCD8-1899-4440-A88B-1122E2918A0F}" destId="{5B9AB936-0C5A-4344-BEA5-A6A9D34BF090}" srcOrd="0" destOrd="0" presId="urn:microsoft.com/office/officeart/2005/8/layout/radial1"/>
    <dgm:cxn modelId="{AC054803-379B-4592-80D3-4182282879CB}" type="presParOf" srcId="{D166CFBA-2563-4A11-851B-65A775016329}" destId="{165B6082-9D30-4D4B-8F05-1031F4976675}" srcOrd="6" destOrd="0" presId="urn:microsoft.com/office/officeart/2005/8/layout/radial1"/>
    <dgm:cxn modelId="{E537961B-6C02-4AF9-948C-9E63A092AA48}" type="presParOf" srcId="{D166CFBA-2563-4A11-851B-65A775016329}" destId="{ED05F4E3-1934-45E9-8428-AF88F4279B7B}" srcOrd="7" destOrd="0" presId="urn:microsoft.com/office/officeart/2005/8/layout/radial1"/>
    <dgm:cxn modelId="{A4C2BC88-E49D-4A2A-ADB2-49AD47A619BF}" type="presParOf" srcId="{ED05F4E3-1934-45E9-8428-AF88F4279B7B}" destId="{5FBA76EA-E5DC-4721-9B18-3EC8F12C7FAA}" srcOrd="0" destOrd="0" presId="urn:microsoft.com/office/officeart/2005/8/layout/radial1"/>
    <dgm:cxn modelId="{9418D34B-979D-4A7B-9F86-83554930748F}" type="presParOf" srcId="{D166CFBA-2563-4A11-851B-65A775016329}" destId="{B316EFC4-C5D5-4642-9D76-E72DF531B08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8AE689-FB6B-4511-B442-4E71B4989926}" type="doc">
      <dgm:prSet loTypeId="urn:microsoft.com/office/officeart/2005/8/layout/radial1" loCatId="cycle" qsTypeId="urn:microsoft.com/office/officeart/2005/8/quickstyle/3d7" qsCatId="3D" csTypeId="urn:microsoft.com/office/officeart/2005/8/colors/accent2_4" csCatId="accent2" phldr="1"/>
      <dgm:spPr>
        <a:scene3d>
          <a:camera prst="perspectiveLeft" fov="600000" zoom="91000"/>
          <a:lightRig rig="threePt" dir="t">
            <a:rot lat="0" lon="0" rev="20640000"/>
          </a:lightRig>
        </a:scene3d>
      </dgm:spPr>
      <dgm:t>
        <a:bodyPr/>
        <a:lstStyle/>
        <a:p>
          <a:endParaRPr lang="ru-RU"/>
        </a:p>
      </dgm:t>
    </dgm:pt>
    <dgm:pt modelId="{43A6B820-73F5-453F-ADEC-3F3B6BDD5FC0}">
      <dgm:prSet phldrT="[Текст]" custT="1"/>
      <dgm:spPr/>
      <dgm:t>
        <a:bodyPr/>
        <a:lstStyle/>
        <a:p>
          <a:r>
            <a:rPr lang="ru-RU" sz="2400" b="1" u="sng" dirty="0">
              <a:solidFill>
                <a:schemeClr val="accent3"/>
              </a:solidFill>
            </a:rPr>
            <a:t>Виды полу-проводниковых детекторов по методу изготовления</a:t>
          </a:r>
          <a:endParaRPr lang="ru-RU" sz="2400" b="1" dirty="0">
            <a:solidFill>
              <a:schemeClr val="accent3"/>
            </a:solidFill>
          </a:endParaRPr>
        </a:p>
      </dgm:t>
    </dgm:pt>
    <dgm:pt modelId="{E109AB26-7503-4A02-BE24-AA12289FF304}" type="parTrans" cxnId="{06F5CCFE-7588-437B-AF37-9B5EF039A4E5}">
      <dgm:prSet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F19340D9-7381-4EFC-BEDA-DAAA039BC904}" type="sibTrans" cxnId="{06F5CCFE-7588-437B-AF37-9B5EF039A4E5}">
      <dgm:prSet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23DAEBC3-C50F-4ED2-8131-2A068ECCFBE7}">
      <dgm:prSet phldrT="[Текст]" custT="1"/>
      <dgm:spPr/>
      <dgm:t>
        <a:bodyPr/>
        <a:lstStyle/>
        <a:p>
          <a:r>
            <a:rPr lang="ru-RU" sz="1700" dirty="0"/>
            <a:t>Поверхностно-барьерные</a:t>
          </a:r>
          <a:endParaRPr lang="ru-RU" sz="1700" dirty="0">
            <a:solidFill>
              <a:schemeClr val="tx2">
                <a:lumMod val="75000"/>
              </a:schemeClr>
            </a:solidFill>
          </a:endParaRPr>
        </a:p>
      </dgm:t>
    </dgm:pt>
    <dgm:pt modelId="{802AE1E5-5652-4B16-A284-6A3001DA5F0F}" type="parTrans" cxnId="{8CF34C75-435C-4876-A400-71A3A466CEEE}">
      <dgm:prSet custT="1"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9D01C9FD-D2E3-459E-8043-0C4506F82CEB}" type="sibTrans" cxnId="{8CF34C75-435C-4876-A400-71A3A466CEEE}">
      <dgm:prSet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A207406F-433E-4D2E-9243-5BD35FC895AD}">
      <dgm:prSet phldrT="[Текст]" custT="1"/>
      <dgm:spPr/>
      <dgm:t>
        <a:bodyPr/>
        <a:lstStyle/>
        <a:p>
          <a:r>
            <a:rPr lang="ru-RU" sz="1600" dirty="0"/>
            <a:t>Диффузионные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863862E7-B727-4A88-AFFB-DE6DE9F22707}" type="parTrans" cxnId="{B07079B5-A487-483F-8A37-93DD7CC7A423}">
      <dgm:prSet custT="1"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D12A8121-CE2E-4ACA-8E70-1E675C1E6AB9}" type="sibTrans" cxnId="{B07079B5-A487-483F-8A37-93DD7CC7A423}">
      <dgm:prSet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A34CA9A2-BF0B-40BA-90EF-FC289C09FDEE}">
      <dgm:prSet phldrT="[Текст]" custT="1"/>
      <dgm:spPr/>
      <dgm:t>
        <a:bodyPr/>
        <a:lstStyle/>
        <a:p>
          <a:r>
            <a:rPr lang="ru-RU" sz="1500" dirty="0"/>
            <a:t>Литий-дрейфовые</a:t>
          </a:r>
          <a:endParaRPr lang="ru-RU" sz="1500" dirty="0">
            <a:solidFill>
              <a:schemeClr val="tx2">
                <a:lumMod val="75000"/>
              </a:schemeClr>
            </a:solidFill>
          </a:endParaRPr>
        </a:p>
      </dgm:t>
    </dgm:pt>
    <dgm:pt modelId="{BA7788D5-37A2-4785-92FA-52DC19492591}" type="parTrans" cxnId="{6544B156-D827-4009-8B1D-1B58D74A9882}">
      <dgm:prSet custT="1"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9F6B7540-9773-4940-89FC-BDB371788F4E}" type="sibTrans" cxnId="{6544B156-D827-4009-8B1D-1B58D74A9882}">
      <dgm:prSet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A608009F-45AB-4C97-A4A2-B670005790EF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err="1"/>
            <a:t>Ионно­легированные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D9EA7755-D9C7-45A2-8800-CB669676DBAD}" type="parTrans" cxnId="{2BFFE880-70F9-4F6D-BDB3-5F6E9408F9EA}">
      <dgm:prSet custT="1"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34CB2A44-889C-45D8-848C-19B616819B60}" type="sibTrans" cxnId="{2BFFE880-70F9-4F6D-BDB3-5F6E9408F9EA}">
      <dgm:prSet/>
      <dgm:spPr/>
      <dgm:t>
        <a:bodyPr/>
        <a:lstStyle/>
        <a:p>
          <a:endParaRPr lang="ru-RU" sz="800">
            <a:solidFill>
              <a:schemeClr val="accent3"/>
            </a:solidFill>
          </a:endParaRPr>
        </a:p>
      </dgm:t>
    </dgm:pt>
    <dgm:pt modelId="{36422320-4E84-43EF-920A-D0364E0E2E0A}">
      <dgm:prSet/>
      <dgm:spPr/>
      <dgm:t>
        <a:bodyPr/>
        <a:lstStyle/>
        <a:p>
          <a:r>
            <a:rPr lang="ru-RU" dirty="0"/>
            <a:t>Эпитаксиальные</a:t>
          </a:r>
        </a:p>
      </dgm:t>
    </dgm:pt>
    <dgm:pt modelId="{17292A9A-4484-4A17-82F6-895817F3A021}" type="parTrans" cxnId="{3E382F9B-2541-4D6F-9B9A-D02CDC9537B0}">
      <dgm:prSet/>
      <dgm:spPr/>
      <dgm:t>
        <a:bodyPr/>
        <a:lstStyle/>
        <a:p>
          <a:endParaRPr lang="ru-RU"/>
        </a:p>
      </dgm:t>
    </dgm:pt>
    <dgm:pt modelId="{EB306B23-002C-48FE-AB22-4EFCBA19B283}" type="sibTrans" cxnId="{3E382F9B-2541-4D6F-9B9A-D02CDC9537B0}">
      <dgm:prSet/>
      <dgm:spPr/>
      <dgm:t>
        <a:bodyPr/>
        <a:lstStyle/>
        <a:p>
          <a:endParaRPr lang="ru-RU"/>
        </a:p>
      </dgm:t>
    </dgm:pt>
    <dgm:pt modelId="{1FE717C4-DC9F-4A9E-A92B-19FADF68A094}">
      <dgm:prSet/>
      <dgm:spPr/>
      <dgm:t>
        <a:bodyPr/>
        <a:lstStyle/>
        <a:p>
          <a:r>
            <a:rPr lang="ru-RU" dirty="0"/>
            <a:t>Прочие</a:t>
          </a:r>
        </a:p>
      </dgm:t>
    </dgm:pt>
    <dgm:pt modelId="{3A2CA45F-95DB-4883-B0C4-EE44AC4CE03E}" type="parTrans" cxnId="{C8A75896-B6B3-4CC9-ACCD-C48A72FAE6BD}">
      <dgm:prSet/>
      <dgm:spPr/>
      <dgm:t>
        <a:bodyPr/>
        <a:lstStyle/>
        <a:p>
          <a:endParaRPr lang="ru-RU"/>
        </a:p>
      </dgm:t>
    </dgm:pt>
    <dgm:pt modelId="{EA408759-8477-4FDA-B8F3-98811F286725}" type="sibTrans" cxnId="{C8A75896-B6B3-4CC9-ACCD-C48A72FAE6BD}">
      <dgm:prSet/>
      <dgm:spPr/>
      <dgm:t>
        <a:bodyPr/>
        <a:lstStyle/>
        <a:p>
          <a:endParaRPr lang="ru-RU"/>
        </a:p>
      </dgm:t>
    </dgm:pt>
    <dgm:pt modelId="{D166CFBA-2563-4A11-851B-65A775016329}" type="pres">
      <dgm:prSet presAssocID="{198AE689-FB6B-4511-B442-4E71B498992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401B50A-52E0-4F8A-A9D2-31C391F8E6AD}" type="pres">
      <dgm:prSet presAssocID="{43A6B820-73F5-453F-ADEC-3F3B6BDD5FC0}" presName="centerShape" presStyleLbl="node0" presStyleIdx="0" presStyleCnt="1" custScaleX="194872" custScaleY="194872" custLinFactNeighborX="-1567" custLinFactNeighborY="-16441"/>
      <dgm:spPr/>
    </dgm:pt>
    <dgm:pt modelId="{3CD5C76C-6C0A-4BB1-B6FF-799D800DBB27}" type="pres">
      <dgm:prSet presAssocID="{802AE1E5-5652-4B16-A284-6A3001DA5F0F}" presName="Name9" presStyleLbl="parChTrans1D2" presStyleIdx="0" presStyleCnt="6"/>
      <dgm:spPr/>
    </dgm:pt>
    <dgm:pt modelId="{E07D5C22-7BDF-4CEB-B008-CE5369C78C08}" type="pres">
      <dgm:prSet presAssocID="{802AE1E5-5652-4B16-A284-6A3001DA5F0F}" presName="connTx" presStyleLbl="parChTrans1D2" presStyleIdx="0" presStyleCnt="6"/>
      <dgm:spPr/>
    </dgm:pt>
    <dgm:pt modelId="{B74189DD-1394-44F2-9D3E-D0D52FEAA229}" type="pres">
      <dgm:prSet presAssocID="{23DAEBC3-C50F-4ED2-8131-2A068ECCFBE7}" presName="node" presStyleLbl="node1" presStyleIdx="0" presStyleCnt="6" custScaleX="121000" custScaleY="121000" custRadScaleRad="176330" custRadScaleInc="-228501">
        <dgm:presLayoutVars>
          <dgm:bulletEnabled val="1"/>
        </dgm:presLayoutVars>
      </dgm:prSet>
      <dgm:spPr/>
    </dgm:pt>
    <dgm:pt modelId="{B262B329-875A-4CF5-BFC4-258E392C8502}" type="pres">
      <dgm:prSet presAssocID="{863862E7-B727-4A88-AFFB-DE6DE9F22707}" presName="Name9" presStyleLbl="parChTrans1D2" presStyleIdx="1" presStyleCnt="6"/>
      <dgm:spPr/>
    </dgm:pt>
    <dgm:pt modelId="{2BCC6052-8A50-4D52-8857-4CEA8E7228BB}" type="pres">
      <dgm:prSet presAssocID="{863862E7-B727-4A88-AFFB-DE6DE9F22707}" presName="connTx" presStyleLbl="parChTrans1D2" presStyleIdx="1" presStyleCnt="6"/>
      <dgm:spPr/>
    </dgm:pt>
    <dgm:pt modelId="{DFFDED6A-7734-4942-8584-EFB3ACA2CF93}" type="pres">
      <dgm:prSet presAssocID="{A207406F-433E-4D2E-9243-5BD35FC895AD}" presName="node" presStyleLbl="node1" presStyleIdx="1" presStyleCnt="6" custScaleX="121000" custScaleY="121000" custRadScaleRad="151005" custRadScaleInc="-548723">
        <dgm:presLayoutVars>
          <dgm:bulletEnabled val="1"/>
        </dgm:presLayoutVars>
      </dgm:prSet>
      <dgm:spPr/>
    </dgm:pt>
    <dgm:pt modelId="{D7B5FCD8-1899-4440-A88B-1122E2918A0F}" type="pres">
      <dgm:prSet presAssocID="{BA7788D5-37A2-4785-92FA-52DC19492591}" presName="Name9" presStyleLbl="parChTrans1D2" presStyleIdx="2" presStyleCnt="6"/>
      <dgm:spPr/>
    </dgm:pt>
    <dgm:pt modelId="{5B9AB936-0C5A-4344-BEA5-A6A9D34BF090}" type="pres">
      <dgm:prSet presAssocID="{BA7788D5-37A2-4785-92FA-52DC19492591}" presName="connTx" presStyleLbl="parChTrans1D2" presStyleIdx="2" presStyleCnt="6"/>
      <dgm:spPr/>
    </dgm:pt>
    <dgm:pt modelId="{165B6082-9D30-4D4B-8F05-1031F4976675}" type="pres">
      <dgm:prSet presAssocID="{A34CA9A2-BF0B-40BA-90EF-FC289C09FDEE}" presName="node" presStyleLbl="node1" presStyleIdx="2" presStyleCnt="6" custScaleX="110000" custScaleY="110000" custRadScaleRad="100223" custRadScaleInc="71441">
        <dgm:presLayoutVars>
          <dgm:bulletEnabled val="1"/>
        </dgm:presLayoutVars>
      </dgm:prSet>
      <dgm:spPr/>
    </dgm:pt>
    <dgm:pt modelId="{ED05F4E3-1934-45E9-8428-AF88F4279B7B}" type="pres">
      <dgm:prSet presAssocID="{D9EA7755-D9C7-45A2-8800-CB669676DBAD}" presName="Name9" presStyleLbl="parChTrans1D2" presStyleIdx="3" presStyleCnt="6"/>
      <dgm:spPr/>
    </dgm:pt>
    <dgm:pt modelId="{5FBA76EA-E5DC-4721-9B18-3EC8F12C7FAA}" type="pres">
      <dgm:prSet presAssocID="{D9EA7755-D9C7-45A2-8800-CB669676DBAD}" presName="connTx" presStyleLbl="parChTrans1D2" presStyleIdx="3" presStyleCnt="6"/>
      <dgm:spPr/>
    </dgm:pt>
    <dgm:pt modelId="{B316EFC4-C5D5-4642-9D76-E72DF531B08D}" type="pres">
      <dgm:prSet presAssocID="{A608009F-45AB-4C97-A4A2-B670005790EF}" presName="node" presStyleLbl="node1" presStyleIdx="3" presStyleCnt="6" custScaleX="110000" custScaleY="110000" custRadScaleRad="98572" custRadScaleInc="97199">
        <dgm:presLayoutVars>
          <dgm:bulletEnabled val="1"/>
        </dgm:presLayoutVars>
      </dgm:prSet>
      <dgm:spPr/>
    </dgm:pt>
    <dgm:pt modelId="{AB3230A0-A979-42D8-8B63-A33AD83FBDE0}" type="pres">
      <dgm:prSet presAssocID="{17292A9A-4484-4A17-82F6-895817F3A021}" presName="Name9" presStyleLbl="parChTrans1D2" presStyleIdx="4" presStyleCnt="6"/>
      <dgm:spPr/>
    </dgm:pt>
    <dgm:pt modelId="{E0307B86-5173-4BCD-A5A7-F6C9C1AE730F}" type="pres">
      <dgm:prSet presAssocID="{17292A9A-4484-4A17-82F6-895817F3A021}" presName="connTx" presStyleLbl="parChTrans1D2" presStyleIdx="4" presStyleCnt="6"/>
      <dgm:spPr/>
    </dgm:pt>
    <dgm:pt modelId="{BB8D51D3-368E-4EEE-9BD4-DED78861E42F}" type="pres">
      <dgm:prSet presAssocID="{36422320-4E84-43EF-920A-D0364E0E2E0A}" presName="node" presStyleLbl="node1" presStyleIdx="4" presStyleCnt="6" custRadScaleRad="125474" custRadScaleInc="-483903">
        <dgm:presLayoutVars>
          <dgm:bulletEnabled val="1"/>
        </dgm:presLayoutVars>
      </dgm:prSet>
      <dgm:spPr/>
    </dgm:pt>
    <dgm:pt modelId="{0CC971CA-96CE-4C80-830A-5F45320437D3}" type="pres">
      <dgm:prSet presAssocID="{3A2CA45F-95DB-4883-B0C4-EE44AC4CE03E}" presName="Name9" presStyleLbl="parChTrans1D2" presStyleIdx="5" presStyleCnt="6"/>
      <dgm:spPr/>
    </dgm:pt>
    <dgm:pt modelId="{52BB9A90-D901-4F8D-ACD5-F3F086C91D17}" type="pres">
      <dgm:prSet presAssocID="{3A2CA45F-95DB-4883-B0C4-EE44AC4CE03E}" presName="connTx" presStyleLbl="parChTrans1D2" presStyleIdx="5" presStyleCnt="6"/>
      <dgm:spPr/>
    </dgm:pt>
    <dgm:pt modelId="{09E3353A-5E48-4622-B1C2-9A5BA3E8C7C9}" type="pres">
      <dgm:prSet presAssocID="{1FE717C4-DC9F-4A9E-A92B-19FADF68A094}" presName="node" presStyleLbl="node1" presStyleIdx="5" presStyleCnt="6" custScaleX="90910" custScaleY="90910" custRadScaleRad="146257" custRadScaleInc="400472">
        <dgm:presLayoutVars>
          <dgm:bulletEnabled val="1"/>
        </dgm:presLayoutVars>
      </dgm:prSet>
      <dgm:spPr/>
    </dgm:pt>
  </dgm:ptLst>
  <dgm:cxnLst>
    <dgm:cxn modelId="{511DF41E-B639-4FC7-AAEE-3228CEF89916}" type="presOf" srcId="{D9EA7755-D9C7-45A2-8800-CB669676DBAD}" destId="{5FBA76EA-E5DC-4721-9B18-3EC8F12C7FAA}" srcOrd="1" destOrd="0" presId="urn:microsoft.com/office/officeart/2005/8/layout/radial1"/>
    <dgm:cxn modelId="{C4C3EB2A-4E99-4007-BC3F-3BAA1DC85590}" type="presOf" srcId="{802AE1E5-5652-4B16-A284-6A3001DA5F0F}" destId="{E07D5C22-7BDF-4CEB-B008-CE5369C78C08}" srcOrd="1" destOrd="0" presId="urn:microsoft.com/office/officeart/2005/8/layout/radial1"/>
    <dgm:cxn modelId="{A2DE932D-8D99-4485-BC16-E6A195C0339D}" type="presOf" srcId="{1FE717C4-DC9F-4A9E-A92B-19FADF68A094}" destId="{09E3353A-5E48-4622-B1C2-9A5BA3E8C7C9}" srcOrd="0" destOrd="0" presId="urn:microsoft.com/office/officeart/2005/8/layout/radial1"/>
    <dgm:cxn modelId="{02C14631-6D0A-4DBB-894C-C08817751321}" type="presOf" srcId="{17292A9A-4484-4A17-82F6-895817F3A021}" destId="{AB3230A0-A979-42D8-8B63-A33AD83FBDE0}" srcOrd="0" destOrd="0" presId="urn:microsoft.com/office/officeart/2005/8/layout/radial1"/>
    <dgm:cxn modelId="{E31ADB3F-F804-44E0-86E8-B5622B31C073}" type="presOf" srcId="{A608009F-45AB-4C97-A4A2-B670005790EF}" destId="{B316EFC4-C5D5-4642-9D76-E72DF531B08D}" srcOrd="0" destOrd="0" presId="urn:microsoft.com/office/officeart/2005/8/layout/radial1"/>
    <dgm:cxn modelId="{B5850345-13D0-45A3-B74D-24A8A8C0CBCD}" type="presOf" srcId="{863862E7-B727-4A88-AFFB-DE6DE9F22707}" destId="{2BCC6052-8A50-4D52-8857-4CEA8E7228BB}" srcOrd="1" destOrd="0" presId="urn:microsoft.com/office/officeart/2005/8/layout/radial1"/>
    <dgm:cxn modelId="{BE46F14C-5946-4ABC-BB1D-CD320434880A}" type="presOf" srcId="{36422320-4E84-43EF-920A-D0364E0E2E0A}" destId="{BB8D51D3-368E-4EEE-9BD4-DED78861E42F}" srcOrd="0" destOrd="0" presId="urn:microsoft.com/office/officeart/2005/8/layout/radial1"/>
    <dgm:cxn modelId="{8CF34C75-435C-4876-A400-71A3A466CEEE}" srcId="{43A6B820-73F5-453F-ADEC-3F3B6BDD5FC0}" destId="{23DAEBC3-C50F-4ED2-8131-2A068ECCFBE7}" srcOrd="0" destOrd="0" parTransId="{802AE1E5-5652-4B16-A284-6A3001DA5F0F}" sibTransId="{9D01C9FD-D2E3-459E-8043-0C4506F82CEB}"/>
    <dgm:cxn modelId="{6544B156-D827-4009-8B1D-1B58D74A9882}" srcId="{43A6B820-73F5-453F-ADEC-3F3B6BDD5FC0}" destId="{A34CA9A2-BF0B-40BA-90EF-FC289C09FDEE}" srcOrd="2" destOrd="0" parTransId="{BA7788D5-37A2-4785-92FA-52DC19492591}" sibTransId="{9F6B7540-9773-4940-89FC-BDB371788F4E}"/>
    <dgm:cxn modelId="{7BA41359-32AA-48C4-8F69-4060764C6F61}" type="presOf" srcId="{A207406F-433E-4D2E-9243-5BD35FC895AD}" destId="{DFFDED6A-7734-4942-8584-EFB3ACA2CF93}" srcOrd="0" destOrd="0" presId="urn:microsoft.com/office/officeart/2005/8/layout/radial1"/>
    <dgm:cxn modelId="{95C19159-5181-4028-9192-1B7EE0982FF1}" type="presOf" srcId="{863862E7-B727-4A88-AFFB-DE6DE9F22707}" destId="{B262B329-875A-4CF5-BFC4-258E392C8502}" srcOrd="0" destOrd="0" presId="urn:microsoft.com/office/officeart/2005/8/layout/radial1"/>
    <dgm:cxn modelId="{8E9ACE7D-6DF7-4280-8360-E4519ACCF64D}" type="presOf" srcId="{3A2CA45F-95DB-4883-B0C4-EE44AC4CE03E}" destId="{0CC971CA-96CE-4C80-830A-5F45320437D3}" srcOrd="0" destOrd="0" presId="urn:microsoft.com/office/officeart/2005/8/layout/radial1"/>
    <dgm:cxn modelId="{2BFFE880-70F9-4F6D-BDB3-5F6E9408F9EA}" srcId="{43A6B820-73F5-453F-ADEC-3F3B6BDD5FC0}" destId="{A608009F-45AB-4C97-A4A2-B670005790EF}" srcOrd="3" destOrd="0" parTransId="{D9EA7755-D9C7-45A2-8800-CB669676DBAD}" sibTransId="{34CB2A44-889C-45D8-848C-19B616819B60}"/>
    <dgm:cxn modelId="{2E731582-5B64-4A3F-8157-28B12424970D}" type="presOf" srcId="{17292A9A-4484-4A17-82F6-895817F3A021}" destId="{E0307B86-5173-4BCD-A5A7-F6C9C1AE730F}" srcOrd="1" destOrd="0" presId="urn:microsoft.com/office/officeart/2005/8/layout/radial1"/>
    <dgm:cxn modelId="{C8A75896-B6B3-4CC9-ACCD-C48A72FAE6BD}" srcId="{43A6B820-73F5-453F-ADEC-3F3B6BDD5FC0}" destId="{1FE717C4-DC9F-4A9E-A92B-19FADF68A094}" srcOrd="5" destOrd="0" parTransId="{3A2CA45F-95DB-4883-B0C4-EE44AC4CE03E}" sibTransId="{EA408759-8477-4FDA-B8F3-98811F286725}"/>
    <dgm:cxn modelId="{49948099-815F-45E6-A5AE-A88F514B218A}" type="presOf" srcId="{198AE689-FB6B-4511-B442-4E71B4989926}" destId="{D166CFBA-2563-4A11-851B-65A775016329}" srcOrd="0" destOrd="0" presId="urn:microsoft.com/office/officeart/2005/8/layout/radial1"/>
    <dgm:cxn modelId="{3E382F9B-2541-4D6F-9B9A-D02CDC9537B0}" srcId="{43A6B820-73F5-453F-ADEC-3F3B6BDD5FC0}" destId="{36422320-4E84-43EF-920A-D0364E0E2E0A}" srcOrd="4" destOrd="0" parTransId="{17292A9A-4484-4A17-82F6-895817F3A021}" sibTransId="{EB306B23-002C-48FE-AB22-4EFCBA19B283}"/>
    <dgm:cxn modelId="{754F9C9B-7915-4D44-9DF5-39227EE6544E}" type="presOf" srcId="{43A6B820-73F5-453F-ADEC-3F3B6BDD5FC0}" destId="{C401B50A-52E0-4F8A-A9D2-31C391F8E6AD}" srcOrd="0" destOrd="0" presId="urn:microsoft.com/office/officeart/2005/8/layout/radial1"/>
    <dgm:cxn modelId="{06741EA0-0843-44CE-8D6A-60EF7DC4E875}" type="presOf" srcId="{D9EA7755-D9C7-45A2-8800-CB669676DBAD}" destId="{ED05F4E3-1934-45E9-8428-AF88F4279B7B}" srcOrd="0" destOrd="0" presId="urn:microsoft.com/office/officeart/2005/8/layout/radial1"/>
    <dgm:cxn modelId="{4AF0FAA5-D3CB-4BE6-AF60-1E67DCB96DBB}" type="presOf" srcId="{BA7788D5-37A2-4785-92FA-52DC19492591}" destId="{D7B5FCD8-1899-4440-A88B-1122E2918A0F}" srcOrd="0" destOrd="0" presId="urn:microsoft.com/office/officeart/2005/8/layout/radial1"/>
    <dgm:cxn modelId="{B07079B5-A487-483F-8A37-93DD7CC7A423}" srcId="{43A6B820-73F5-453F-ADEC-3F3B6BDD5FC0}" destId="{A207406F-433E-4D2E-9243-5BD35FC895AD}" srcOrd="1" destOrd="0" parTransId="{863862E7-B727-4A88-AFFB-DE6DE9F22707}" sibTransId="{D12A8121-CE2E-4ACA-8E70-1E675C1E6AB9}"/>
    <dgm:cxn modelId="{8C1B51C2-4DC2-43AA-8A0B-88AB2D5E02C5}" type="presOf" srcId="{BA7788D5-37A2-4785-92FA-52DC19492591}" destId="{5B9AB936-0C5A-4344-BEA5-A6A9D34BF090}" srcOrd="1" destOrd="0" presId="urn:microsoft.com/office/officeart/2005/8/layout/radial1"/>
    <dgm:cxn modelId="{3D6F89CA-46C2-4316-B156-53DDB30EB7BE}" type="presOf" srcId="{802AE1E5-5652-4B16-A284-6A3001DA5F0F}" destId="{3CD5C76C-6C0A-4BB1-B6FF-799D800DBB27}" srcOrd="0" destOrd="0" presId="urn:microsoft.com/office/officeart/2005/8/layout/radial1"/>
    <dgm:cxn modelId="{177F70CB-8B21-4FD3-8AA1-163388F5D6DB}" type="presOf" srcId="{A34CA9A2-BF0B-40BA-90EF-FC289C09FDEE}" destId="{165B6082-9D30-4D4B-8F05-1031F4976675}" srcOrd="0" destOrd="0" presId="urn:microsoft.com/office/officeart/2005/8/layout/radial1"/>
    <dgm:cxn modelId="{509D48EC-4ACB-45E9-B49E-DE91276A0A03}" type="presOf" srcId="{23DAEBC3-C50F-4ED2-8131-2A068ECCFBE7}" destId="{B74189DD-1394-44F2-9D3E-D0D52FEAA229}" srcOrd="0" destOrd="0" presId="urn:microsoft.com/office/officeart/2005/8/layout/radial1"/>
    <dgm:cxn modelId="{1679B7FE-D9AF-4E48-A694-7D79307A2CD6}" type="presOf" srcId="{3A2CA45F-95DB-4883-B0C4-EE44AC4CE03E}" destId="{52BB9A90-D901-4F8D-ACD5-F3F086C91D17}" srcOrd="1" destOrd="0" presId="urn:microsoft.com/office/officeart/2005/8/layout/radial1"/>
    <dgm:cxn modelId="{06F5CCFE-7588-437B-AF37-9B5EF039A4E5}" srcId="{198AE689-FB6B-4511-B442-4E71B4989926}" destId="{43A6B820-73F5-453F-ADEC-3F3B6BDD5FC0}" srcOrd="0" destOrd="0" parTransId="{E109AB26-7503-4A02-BE24-AA12289FF304}" sibTransId="{F19340D9-7381-4EFC-BEDA-DAAA039BC904}"/>
    <dgm:cxn modelId="{FFB6662C-26AC-4216-B22E-3BC414328805}" type="presParOf" srcId="{D166CFBA-2563-4A11-851B-65A775016329}" destId="{C401B50A-52E0-4F8A-A9D2-31C391F8E6AD}" srcOrd="0" destOrd="0" presId="urn:microsoft.com/office/officeart/2005/8/layout/radial1"/>
    <dgm:cxn modelId="{4C194F5C-C9B4-48BE-8CEE-DF9421219321}" type="presParOf" srcId="{D166CFBA-2563-4A11-851B-65A775016329}" destId="{3CD5C76C-6C0A-4BB1-B6FF-799D800DBB27}" srcOrd="1" destOrd="0" presId="urn:microsoft.com/office/officeart/2005/8/layout/radial1"/>
    <dgm:cxn modelId="{C042C1DA-9DD4-4C89-AE7D-6A583A4CE201}" type="presParOf" srcId="{3CD5C76C-6C0A-4BB1-B6FF-799D800DBB27}" destId="{E07D5C22-7BDF-4CEB-B008-CE5369C78C08}" srcOrd="0" destOrd="0" presId="urn:microsoft.com/office/officeart/2005/8/layout/radial1"/>
    <dgm:cxn modelId="{095A87AA-A7E0-4A33-ABA1-BE9F9047A7A9}" type="presParOf" srcId="{D166CFBA-2563-4A11-851B-65A775016329}" destId="{B74189DD-1394-44F2-9D3E-D0D52FEAA229}" srcOrd="2" destOrd="0" presId="urn:microsoft.com/office/officeart/2005/8/layout/radial1"/>
    <dgm:cxn modelId="{2B585CA8-A90B-46EA-87C7-2642842207FC}" type="presParOf" srcId="{D166CFBA-2563-4A11-851B-65A775016329}" destId="{B262B329-875A-4CF5-BFC4-258E392C8502}" srcOrd="3" destOrd="0" presId="urn:microsoft.com/office/officeart/2005/8/layout/radial1"/>
    <dgm:cxn modelId="{439E75EE-B224-47BC-9DEE-83CFC154FAF9}" type="presParOf" srcId="{B262B329-875A-4CF5-BFC4-258E392C8502}" destId="{2BCC6052-8A50-4D52-8857-4CEA8E7228BB}" srcOrd="0" destOrd="0" presId="urn:microsoft.com/office/officeart/2005/8/layout/radial1"/>
    <dgm:cxn modelId="{5983F424-A7E9-4D70-8F53-0D1977E09C29}" type="presParOf" srcId="{D166CFBA-2563-4A11-851B-65A775016329}" destId="{DFFDED6A-7734-4942-8584-EFB3ACA2CF93}" srcOrd="4" destOrd="0" presId="urn:microsoft.com/office/officeart/2005/8/layout/radial1"/>
    <dgm:cxn modelId="{EF30BFF8-F868-445A-89B8-80BC76036A90}" type="presParOf" srcId="{D166CFBA-2563-4A11-851B-65A775016329}" destId="{D7B5FCD8-1899-4440-A88B-1122E2918A0F}" srcOrd="5" destOrd="0" presId="urn:microsoft.com/office/officeart/2005/8/layout/radial1"/>
    <dgm:cxn modelId="{0F85ACBC-97DE-4CB9-A7D7-717282BDC730}" type="presParOf" srcId="{D7B5FCD8-1899-4440-A88B-1122E2918A0F}" destId="{5B9AB936-0C5A-4344-BEA5-A6A9D34BF090}" srcOrd="0" destOrd="0" presId="urn:microsoft.com/office/officeart/2005/8/layout/radial1"/>
    <dgm:cxn modelId="{AC054803-379B-4592-80D3-4182282879CB}" type="presParOf" srcId="{D166CFBA-2563-4A11-851B-65A775016329}" destId="{165B6082-9D30-4D4B-8F05-1031F4976675}" srcOrd="6" destOrd="0" presId="urn:microsoft.com/office/officeart/2005/8/layout/radial1"/>
    <dgm:cxn modelId="{E537961B-6C02-4AF9-948C-9E63A092AA48}" type="presParOf" srcId="{D166CFBA-2563-4A11-851B-65A775016329}" destId="{ED05F4E3-1934-45E9-8428-AF88F4279B7B}" srcOrd="7" destOrd="0" presId="urn:microsoft.com/office/officeart/2005/8/layout/radial1"/>
    <dgm:cxn modelId="{A4C2BC88-E49D-4A2A-ADB2-49AD47A619BF}" type="presParOf" srcId="{ED05F4E3-1934-45E9-8428-AF88F4279B7B}" destId="{5FBA76EA-E5DC-4721-9B18-3EC8F12C7FAA}" srcOrd="0" destOrd="0" presId="urn:microsoft.com/office/officeart/2005/8/layout/radial1"/>
    <dgm:cxn modelId="{9418D34B-979D-4A7B-9F86-83554930748F}" type="presParOf" srcId="{D166CFBA-2563-4A11-851B-65A775016329}" destId="{B316EFC4-C5D5-4642-9D76-E72DF531B08D}" srcOrd="8" destOrd="0" presId="urn:microsoft.com/office/officeart/2005/8/layout/radial1"/>
    <dgm:cxn modelId="{F41F2F33-E824-46EF-9809-6C067E4C6672}" type="presParOf" srcId="{D166CFBA-2563-4A11-851B-65A775016329}" destId="{AB3230A0-A979-42D8-8B63-A33AD83FBDE0}" srcOrd="9" destOrd="0" presId="urn:microsoft.com/office/officeart/2005/8/layout/radial1"/>
    <dgm:cxn modelId="{85E3EA30-3D2C-4A9C-BDCD-9D7A0908352D}" type="presParOf" srcId="{AB3230A0-A979-42D8-8B63-A33AD83FBDE0}" destId="{E0307B86-5173-4BCD-A5A7-F6C9C1AE730F}" srcOrd="0" destOrd="0" presId="urn:microsoft.com/office/officeart/2005/8/layout/radial1"/>
    <dgm:cxn modelId="{F10F4939-C5C5-460A-AF6E-75A522D2E1DF}" type="presParOf" srcId="{D166CFBA-2563-4A11-851B-65A775016329}" destId="{BB8D51D3-368E-4EEE-9BD4-DED78861E42F}" srcOrd="10" destOrd="0" presId="urn:microsoft.com/office/officeart/2005/8/layout/radial1"/>
    <dgm:cxn modelId="{37948952-C7E9-4A5B-AFC8-5363FD1D5FF1}" type="presParOf" srcId="{D166CFBA-2563-4A11-851B-65A775016329}" destId="{0CC971CA-96CE-4C80-830A-5F45320437D3}" srcOrd="11" destOrd="0" presId="urn:microsoft.com/office/officeart/2005/8/layout/radial1"/>
    <dgm:cxn modelId="{57FACE0D-D0AE-496E-ADF5-933535A8947E}" type="presParOf" srcId="{0CC971CA-96CE-4C80-830A-5F45320437D3}" destId="{52BB9A90-D901-4F8D-ACD5-F3F086C91D17}" srcOrd="0" destOrd="0" presId="urn:microsoft.com/office/officeart/2005/8/layout/radial1"/>
    <dgm:cxn modelId="{22A48296-B1B5-4881-B553-B43927DF105A}" type="presParOf" srcId="{D166CFBA-2563-4A11-851B-65A775016329}" destId="{09E3353A-5E48-4622-B1C2-9A5BA3E8C7C9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1B50A-52E0-4F8A-A9D2-31C391F8E6AD}">
      <dsp:nvSpPr>
        <dsp:cNvPr id="0" name=""/>
        <dsp:cNvSpPr/>
      </dsp:nvSpPr>
      <dsp:spPr>
        <a:xfrm>
          <a:off x="3788704" y="3006493"/>
          <a:ext cx="3594309" cy="3594309"/>
        </a:xfrm>
        <a:prstGeom prst="ellipse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fov="600000" zoom="91000"/>
          <a:lightRig rig="threePt" dir="t">
            <a:rot lat="0" lon="0" rev="20640000"/>
          </a:lightRig>
        </a:scene3d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b="1" kern="1200" dirty="0">
            <a:solidFill>
              <a:schemeClr val="accent3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b="1" kern="1200" dirty="0">
            <a:solidFill>
              <a:schemeClr val="accent3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u="sng" kern="1200" dirty="0">
              <a:solidFill>
                <a:schemeClr val="accent3"/>
              </a:solidFill>
            </a:rPr>
            <a:t>АО «ИФТП»</a:t>
          </a:r>
          <a:br>
            <a:rPr lang="ru-RU" sz="3200" b="1" kern="1200" dirty="0">
              <a:solidFill>
                <a:schemeClr val="accent3"/>
              </a:solidFill>
            </a:rPr>
          </a:br>
          <a:r>
            <a:rPr lang="ru-RU" sz="3200" b="1" kern="1200" dirty="0">
              <a:solidFill>
                <a:schemeClr val="accent3"/>
              </a:solidFill>
            </a:rPr>
            <a:t>основан в 1992 году</a:t>
          </a:r>
        </a:p>
      </dsp:txBody>
      <dsp:txXfrm>
        <a:off x="4315078" y="3532867"/>
        <a:ext cx="2541561" cy="2541561"/>
      </dsp:txXfrm>
    </dsp:sp>
    <dsp:sp modelId="{3CD5C76C-6C0A-4BB1-B6FF-799D800DBB27}">
      <dsp:nvSpPr>
        <dsp:cNvPr id="0" name=""/>
        <dsp:cNvSpPr/>
      </dsp:nvSpPr>
      <dsp:spPr>
        <a:xfrm rot="12780620">
          <a:off x="2914234" y="3462884"/>
          <a:ext cx="1266831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1266831" y="1661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 fov="600000" zoom="91000"/>
          <a:lightRig rig="threePt" dir="t">
            <a:rot lat="0" lon="0" rev="2064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schemeClr val="accent3"/>
            </a:solidFill>
          </a:endParaRPr>
        </a:p>
      </dsp:txBody>
      <dsp:txXfrm rot="10800000">
        <a:off x="3515979" y="3447826"/>
        <a:ext cx="63341" cy="63341"/>
      </dsp:txXfrm>
    </dsp:sp>
    <dsp:sp modelId="{B74189DD-1394-44F2-9D3E-D0D52FEAA229}">
      <dsp:nvSpPr>
        <dsp:cNvPr id="0" name=""/>
        <dsp:cNvSpPr/>
      </dsp:nvSpPr>
      <dsp:spPr>
        <a:xfrm>
          <a:off x="285740" y="840014"/>
          <a:ext cx="2970505" cy="2970505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fov="600000" zoom="91000"/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2">
                  <a:lumMod val="75000"/>
                </a:schemeClr>
              </a:solidFill>
            </a:rPr>
            <a:t>Разработка  и изготовление полупроводниковых  детекторов и блоков детектирования</a:t>
          </a:r>
        </a:p>
      </dsp:txBody>
      <dsp:txXfrm>
        <a:off x="720760" y="1275034"/>
        <a:ext cx="2100465" cy="2100465"/>
      </dsp:txXfrm>
    </dsp:sp>
    <dsp:sp modelId="{B262B329-875A-4CF5-BFC4-258E392C8502}">
      <dsp:nvSpPr>
        <dsp:cNvPr id="0" name=""/>
        <dsp:cNvSpPr/>
      </dsp:nvSpPr>
      <dsp:spPr>
        <a:xfrm rot="10401880">
          <a:off x="2918193" y="5045857"/>
          <a:ext cx="885514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885514" y="1661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 fov="600000" zoom="91000"/>
          <a:lightRig rig="threePt" dir="t">
            <a:rot lat="0" lon="0" rev="2064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schemeClr val="accent3"/>
            </a:solidFill>
          </a:endParaRPr>
        </a:p>
      </dsp:txBody>
      <dsp:txXfrm rot="10800000">
        <a:off x="3338813" y="5040332"/>
        <a:ext cx="44275" cy="44275"/>
      </dsp:txXfrm>
    </dsp:sp>
    <dsp:sp modelId="{DFFDED6A-7734-4942-8584-EFB3ACA2CF93}">
      <dsp:nvSpPr>
        <dsp:cNvPr id="0" name=""/>
        <dsp:cNvSpPr/>
      </dsp:nvSpPr>
      <dsp:spPr>
        <a:xfrm>
          <a:off x="229744" y="3919419"/>
          <a:ext cx="2700459" cy="2700459"/>
        </a:xfrm>
        <a:prstGeom prst="ellipse">
          <a:avLst/>
        </a:prstGeom>
        <a:solidFill>
          <a:schemeClr val="accent2">
            <a:shade val="50000"/>
            <a:hueOff val="183019"/>
            <a:satOff val="-1540"/>
            <a:lumOff val="1838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fov="600000" zoom="91000"/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2">
                  <a:lumMod val="75000"/>
                </a:schemeClr>
              </a:solidFill>
            </a:rPr>
            <a:t>Разработка и изготовление  детекторов на основе пластмассовых сцинтилляторов</a:t>
          </a:r>
        </a:p>
      </dsp:txBody>
      <dsp:txXfrm>
        <a:off x="625217" y="4314892"/>
        <a:ext cx="1909513" cy="1909513"/>
      </dsp:txXfrm>
    </dsp:sp>
    <dsp:sp modelId="{D7B5FCD8-1899-4440-A88B-1122E2918A0F}">
      <dsp:nvSpPr>
        <dsp:cNvPr id="0" name=""/>
        <dsp:cNvSpPr/>
      </dsp:nvSpPr>
      <dsp:spPr>
        <a:xfrm rot="19364293">
          <a:off x="6889190" y="3322284"/>
          <a:ext cx="1244185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1244185" y="1661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 fov="600000" zoom="91000"/>
          <a:lightRig rig="threePt" dir="t">
            <a:rot lat="0" lon="0" rev="2064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schemeClr val="accent3"/>
            </a:solidFill>
          </a:endParaRPr>
        </a:p>
      </dsp:txBody>
      <dsp:txXfrm>
        <a:off x="7480178" y="3307791"/>
        <a:ext cx="62209" cy="62209"/>
      </dsp:txXfrm>
    </dsp:sp>
    <dsp:sp modelId="{165B6082-9D30-4D4B-8F05-1031F4976675}">
      <dsp:nvSpPr>
        <dsp:cNvPr id="0" name=""/>
        <dsp:cNvSpPr/>
      </dsp:nvSpPr>
      <dsp:spPr>
        <a:xfrm>
          <a:off x="7755836" y="991576"/>
          <a:ext cx="2454962" cy="2454962"/>
        </a:xfrm>
        <a:prstGeom prst="ellipse">
          <a:avLst/>
        </a:prstGeom>
        <a:solidFill>
          <a:schemeClr val="accent2">
            <a:shade val="50000"/>
            <a:hueOff val="366038"/>
            <a:satOff val="-3081"/>
            <a:lumOff val="3677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fov="600000" zoom="91000"/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2">
                  <a:lumMod val="75000"/>
                </a:schemeClr>
              </a:solidFill>
            </a:rPr>
            <a:t>Разработка и изготовление </a:t>
          </a:r>
          <a:r>
            <a:rPr lang="ru-RU" sz="1500" b="0" kern="1200" dirty="0">
              <a:solidFill>
                <a:schemeClr val="tx2">
                  <a:lumMod val="75000"/>
                </a:schemeClr>
              </a:solidFill>
            </a:rPr>
            <a:t>радиоизотопных</a:t>
          </a:r>
          <a:r>
            <a:rPr lang="ru-RU" sz="1500" kern="1200" dirty="0">
              <a:solidFill>
                <a:schemeClr val="tx2">
                  <a:lumMod val="75000"/>
                </a:schemeClr>
              </a:solidFill>
            </a:rPr>
            <a:t> приборов, основанных на использовании закрытых источников</a:t>
          </a:r>
        </a:p>
      </dsp:txBody>
      <dsp:txXfrm>
        <a:off x="8115357" y="1351097"/>
        <a:ext cx="1735920" cy="1735920"/>
      </dsp:txXfrm>
    </dsp:sp>
    <dsp:sp modelId="{A39EAD9E-D668-4C6A-BD1D-95B7E4F6F96F}">
      <dsp:nvSpPr>
        <dsp:cNvPr id="0" name=""/>
        <dsp:cNvSpPr/>
      </dsp:nvSpPr>
      <dsp:spPr>
        <a:xfrm rot="204541">
          <a:off x="7379270" y="4912824"/>
          <a:ext cx="636474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636474" y="1661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 fov="600000" zoom="91000"/>
          <a:lightRig rig="threePt" dir="t">
            <a:rot lat="0" lon="0" rev="2064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schemeClr val="accent3"/>
            </a:solidFill>
          </a:endParaRPr>
        </a:p>
      </dsp:txBody>
      <dsp:txXfrm>
        <a:off x="7681595" y="4913525"/>
        <a:ext cx="31823" cy="31823"/>
      </dsp:txXfrm>
    </dsp:sp>
    <dsp:sp modelId="{116D1119-D8B0-420F-B59F-F16ACEE41BF1}">
      <dsp:nvSpPr>
        <dsp:cNvPr id="0" name=""/>
        <dsp:cNvSpPr/>
      </dsp:nvSpPr>
      <dsp:spPr>
        <a:xfrm>
          <a:off x="8013009" y="3793869"/>
          <a:ext cx="2454962" cy="2454962"/>
        </a:xfrm>
        <a:prstGeom prst="ellipse">
          <a:avLst/>
        </a:prstGeom>
        <a:solidFill>
          <a:schemeClr val="accent2">
            <a:shade val="50000"/>
            <a:hueOff val="366038"/>
            <a:satOff val="-3081"/>
            <a:lumOff val="3677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fov="600000" zoom="91000"/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x-none" sz="1600" b="0" kern="1200" dirty="0">
              <a:solidFill>
                <a:schemeClr val="tx2">
                  <a:lumMod val="75000"/>
                </a:schemeClr>
              </a:solidFill>
              <a:latin typeface="Arial" charset="0"/>
            </a:rPr>
            <a:t>Разработки и изготовления спектрометров и анализаторов ионизирующих излучений</a:t>
          </a:r>
          <a:endParaRPr lang="ru-RU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8372530" y="4153390"/>
        <a:ext cx="1735920" cy="1735920"/>
      </dsp:txXfrm>
    </dsp:sp>
    <dsp:sp modelId="{ED05F4E3-1934-45E9-8428-AF88F4279B7B}">
      <dsp:nvSpPr>
        <dsp:cNvPr id="0" name=""/>
        <dsp:cNvSpPr/>
      </dsp:nvSpPr>
      <dsp:spPr>
        <a:xfrm rot="15756831">
          <a:off x="5301318" y="2957776"/>
          <a:ext cx="94822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94822" y="1661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 fov="600000" zoom="91000"/>
          <a:lightRig rig="threePt" dir="t">
            <a:rot lat="0" lon="0" rev="2064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schemeClr val="accent3"/>
            </a:solidFill>
          </a:endParaRPr>
        </a:p>
      </dsp:txBody>
      <dsp:txXfrm rot="10800000">
        <a:off x="5346358" y="2972017"/>
        <a:ext cx="4741" cy="4741"/>
      </dsp:txXfrm>
    </dsp:sp>
    <dsp:sp modelId="{B316EFC4-C5D5-4642-9D76-E72DF531B08D}">
      <dsp:nvSpPr>
        <dsp:cNvPr id="0" name=""/>
        <dsp:cNvSpPr/>
      </dsp:nvSpPr>
      <dsp:spPr>
        <a:xfrm>
          <a:off x="4083287" y="704845"/>
          <a:ext cx="2231784" cy="2231784"/>
        </a:xfrm>
        <a:prstGeom prst="ellipse">
          <a:avLst/>
        </a:prstGeom>
        <a:solidFill>
          <a:schemeClr val="accent2">
            <a:shade val="50000"/>
            <a:hueOff val="183019"/>
            <a:satOff val="-1540"/>
            <a:lumOff val="1838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fov="600000" zoom="91000"/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2">
                  <a:lumMod val="75000"/>
                </a:schemeClr>
              </a:solidFill>
            </a:rPr>
            <a:t>Разработка и изготовление  плотномеров, </a:t>
          </a:r>
          <a:r>
            <a:rPr lang="ru-RU" sz="1600" kern="1200" dirty="0" err="1">
              <a:solidFill>
                <a:schemeClr val="tx2">
                  <a:lumMod val="75000"/>
                </a:schemeClr>
              </a:solidFill>
            </a:rPr>
            <a:t>толщиномеров</a:t>
          </a:r>
          <a:r>
            <a:rPr lang="ru-RU" sz="1600" kern="1200" dirty="0">
              <a:solidFill>
                <a:schemeClr val="tx2">
                  <a:lumMod val="75000"/>
                </a:schemeClr>
              </a:solidFill>
            </a:rPr>
            <a:t> </a:t>
          </a:r>
        </a:p>
      </dsp:txBody>
      <dsp:txXfrm>
        <a:off x="4410124" y="1031682"/>
        <a:ext cx="1578110" cy="1578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1B50A-52E0-4F8A-A9D2-31C391F8E6AD}">
      <dsp:nvSpPr>
        <dsp:cNvPr id="0" name=""/>
        <dsp:cNvSpPr/>
      </dsp:nvSpPr>
      <dsp:spPr>
        <a:xfrm>
          <a:off x="3630427" y="1922768"/>
          <a:ext cx="3663184" cy="3663184"/>
        </a:xfrm>
        <a:prstGeom prst="ellipse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fov="600000" zoom="91000"/>
          <a:lightRig rig="threePt" dir="t">
            <a:rot lat="0" lon="0" rev="20640000"/>
          </a:lightRig>
        </a:scene3d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u="sng" kern="1200" dirty="0">
              <a:solidFill>
                <a:schemeClr val="accent3"/>
              </a:solidFill>
            </a:rPr>
            <a:t>Полу-</a:t>
          </a:r>
          <a:br>
            <a:rPr lang="ru-RU" sz="2400" b="1" u="sng" kern="1200" dirty="0">
              <a:solidFill>
                <a:schemeClr val="accent3"/>
              </a:solidFill>
            </a:rPr>
          </a:br>
          <a:r>
            <a:rPr lang="ru-RU" sz="2400" b="1" u="sng" kern="1200" dirty="0">
              <a:solidFill>
                <a:schemeClr val="accent3"/>
              </a:solidFill>
            </a:rPr>
            <a:t>проводниковые детекторы </a:t>
          </a:r>
          <a:br>
            <a:rPr lang="ru-RU" sz="2400" b="1" u="sng" kern="1200" dirty="0">
              <a:solidFill>
                <a:schemeClr val="accent3"/>
              </a:solidFill>
            </a:rPr>
          </a:br>
          <a:r>
            <a:rPr lang="ru-RU" sz="2400" b="1" u="sng" kern="1200" dirty="0">
              <a:solidFill>
                <a:schemeClr val="accent3"/>
              </a:solidFill>
            </a:rPr>
            <a:t>АО «ИФТП»</a:t>
          </a:r>
          <a:endParaRPr lang="ru-RU" sz="2400" b="1" kern="1200" dirty="0">
            <a:solidFill>
              <a:schemeClr val="accent3"/>
            </a:solidFill>
          </a:endParaRPr>
        </a:p>
      </dsp:txBody>
      <dsp:txXfrm>
        <a:off x="4166888" y="2459229"/>
        <a:ext cx="2590262" cy="2590262"/>
      </dsp:txXfrm>
    </dsp:sp>
    <dsp:sp modelId="{3CD5C76C-6C0A-4BB1-B6FF-799D800DBB27}">
      <dsp:nvSpPr>
        <dsp:cNvPr id="0" name=""/>
        <dsp:cNvSpPr/>
      </dsp:nvSpPr>
      <dsp:spPr>
        <a:xfrm rot="12327838">
          <a:off x="3212039" y="2816752"/>
          <a:ext cx="626759" cy="30783"/>
        </a:xfrm>
        <a:custGeom>
          <a:avLst/>
          <a:gdLst/>
          <a:ahLst/>
          <a:cxnLst/>
          <a:rect l="0" t="0" r="0" b="0"/>
          <a:pathLst>
            <a:path>
              <a:moveTo>
                <a:pt x="0" y="15391"/>
              </a:moveTo>
              <a:lnTo>
                <a:pt x="626759" y="1539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 fov="600000" zoom="91000"/>
          <a:lightRig rig="threePt" dir="t">
            <a:rot lat="0" lon="0" rev="2064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schemeClr val="accent3"/>
            </a:solidFill>
          </a:endParaRPr>
        </a:p>
      </dsp:txBody>
      <dsp:txXfrm rot="10800000">
        <a:off x="3509750" y="2816474"/>
        <a:ext cx="31337" cy="31337"/>
      </dsp:txXfrm>
    </dsp:sp>
    <dsp:sp modelId="{B74189DD-1394-44F2-9D3E-D0D52FEAA229}">
      <dsp:nvSpPr>
        <dsp:cNvPr id="0" name=""/>
        <dsp:cNvSpPr/>
      </dsp:nvSpPr>
      <dsp:spPr>
        <a:xfrm>
          <a:off x="862010" y="908548"/>
          <a:ext cx="2502000" cy="2502000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fov="600000" zoom="91000"/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>
            <a:solidFill>
              <a:schemeClr val="tx2">
                <a:lumMod val="75000"/>
              </a:schemeClr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>
            <a:solidFill>
              <a:schemeClr val="tx2">
                <a:lumMod val="75000"/>
              </a:schemeClr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>
            <a:solidFill>
              <a:schemeClr val="tx2">
                <a:lumMod val="75000"/>
              </a:schemeClr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2">
                  <a:lumMod val="75000"/>
                </a:schemeClr>
              </a:solidFill>
            </a:rPr>
            <a:t>На основе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2">
                  <a:lumMod val="75000"/>
                </a:schemeClr>
              </a:solidFill>
            </a:rPr>
            <a:t>кадмий-цинк-теллур</a:t>
          </a:r>
        </a:p>
      </dsp:txBody>
      <dsp:txXfrm>
        <a:off x="1228419" y="1274957"/>
        <a:ext cx="1769182" cy="1769182"/>
      </dsp:txXfrm>
    </dsp:sp>
    <dsp:sp modelId="{B262B329-875A-4CF5-BFC4-258E392C8502}">
      <dsp:nvSpPr>
        <dsp:cNvPr id="0" name=""/>
        <dsp:cNvSpPr/>
      </dsp:nvSpPr>
      <dsp:spPr>
        <a:xfrm rot="9393077">
          <a:off x="3402044" y="4546599"/>
          <a:ext cx="395993" cy="30783"/>
        </a:xfrm>
        <a:custGeom>
          <a:avLst/>
          <a:gdLst/>
          <a:ahLst/>
          <a:cxnLst/>
          <a:rect l="0" t="0" r="0" b="0"/>
          <a:pathLst>
            <a:path>
              <a:moveTo>
                <a:pt x="0" y="15391"/>
              </a:moveTo>
              <a:lnTo>
                <a:pt x="395993" y="1539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 fov="600000" zoom="91000"/>
          <a:lightRig rig="threePt" dir="t">
            <a:rot lat="0" lon="0" rev="2064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schemeClr val="accent3"/>
            </a:solidFill>
          </a:endParaRPr>
        </a:p>
      </dsp:txBody>
      <dsp:txXfrm rot="10800000">
        <a:off x="3590141" y="4552090"/>
        <a:ext cx="19799" cy="19799"/>
      </dsp:txXfrm>
    </dsp:sp>
    <dsp:sp modelId="{DFFDED6A-7734-4942-8584-EFB3ACA2CF93}">
      <dsp:nvSpPr>
        <dsp:cNvPr id="0" name=""/>
        <dsp:cNvSpPr/>
      </dsp:nvSpPr>
      <dsp:spPr>
        <a:xfrm>
          <a:off x="1237770" y="3956059"/>
          <a:ext cx="2274545" cy="2274545"/>
        </a:xfrm>
        <a:prstGeom prst="ellipse">
          <a:avLst/>
        </a:prstGeom>
        <a:solidFill>
          <a:schemeClr val="accent2">
            <a:shade val="50000"/>
            <a:hueOff val="228774"/>
            <a:satOff val="-1925"/>
            <a:lumOff val="2298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fov="600000" zoom="91000"/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solidFill>
              <a:schemeClr val="tx2">
                <a:lumMod val="75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solidFill>
              <a:schemeClr val="tx2">
                <a:lumMod val="75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solidFill>
              <a:schemeClr val="tx2">
                <a:lumMod val="75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2">
                  <a:lumMod val="75000"/>
                </a:schemeClr>
              </a:solidFill>
            </a:rPr>
            <a:t>На основе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2">
                  <a:lumMod val="75000"/>
                </a:schemeClr>
              </a:solidFill>
            </a:rPr>
            <a:t> алмаза</a:t>
          </a:r>
        </a:p>
      </dsp:txBody>
      <dsp:txXfrm>
        <a:off x="1570869" y="4289158"/>
        <a:ext cx="1608347" cy="1608347"/>
      </dsp:txXfrm>
    </dsp:sp>
    <dsp:sp modelId="{D7B5FCD8-1899-4440-A88B-1122E2918A0F}">
      <dsp:nvSpPr>
        <dsp:cNvPr id="0" name=""/>
        <dsp:cNvSpPr/>
      </dsp:nvSpPr>
      <dsp:spPr>
        <a:xfrm rot="1343143">
          <a:off x="7142811" y="4501065"/>
          <a:ext cx="339004" cy="30783"/>
        </a:xfrm>
        <a:custGeom>
          <a:avLst/>
          <a:gdLst/>
          <a:ahLst/>
          <a:cxnLst/>
          <a:rect l="0" t="0" r="0" b="0"/>
          <a:pathLst>
            <a:path>
              <a:moveTo>
                <a:pt x="0" y="15391"/>
              </a:moveTo>
              <a:lnTo>
                <a:pt x="339004" y="1539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 fov="600000" zoom="91000"/>
          <a:lightRig rig="threePt" dir="t">
            <a:rot lat="0" lon="0" rev="2064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schemeClr val="accent3"/>
            </a:solidFill>
          </a:endParaRPr>
        </a:p>
      </dsp:txBody>
      <dsp:txXfrm>
        <a:off x="7303838" y="4507981"/>
        <a:ext cx="16950" cy="16950"/>
      </dsp:txXfrm>
    </dsp:sp>
    <dsp:sp modelId="{165B6082-9D30-4D4B-8F05-1031F4976675}">
      <dsp:nvSpPr>
        <dsp:cNvPr id="0" name=""/>
        <dsp:cNvSpPr/>
      </dsp:nvSpPr>
      <dsp:spPr>
        <a:xfrm>
          <a:off x="7365341" y="3728984"/>
          <a:ext cx="2752200" cy="2752200"/>
        </a:xfrm>
        <a:prstGeom prst="ellipse">
          <a:avLst/>
        </a:prstGeom>
        <a:solidFill>
          <a:schemeClr val="accent2">
            <a:shade val="50000"/>
            <a:hueOff val="457548"/>
            <a:satOff val="-3851"/>
            <a:lumOff val="4596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fov="600000" zoom="91000"/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>
            <a:solidFill>
              <a:schemeClr val="tx2">
                <a:lumMod val="75000"/>
              </a:schemeClr>
            </a:solidFill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>
            <a:solidFill>
              <a:schemeClr val="tx2">
                <a:lumMod val="75000"/>
              </a:schemeClr>
            </a:solidFill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>
            <a:solidFill>
              <a:schemeClr val="tx2">
                <a:lumMod val="75000"/>
              </a:schemeClr>
            </a:solidFill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>
            <a:solidFill>
              <a:schemeClr val="tx2">
                <a:lumMod val="75000"/>
              </a:schemeClr>
            </a:solidFill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>
            <a:solidFill>
              <a:schemeClr val="tx2">
                <a:lumMod val="75000"/>
              </a:schemeClr>
            </a:solidFill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2">
                  <a:lumMod val="75000"/>
                </a:schemeClr>
              </a:solidFill>
            </a:rPr>
            <a:t>На основе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2">
                  <a:lumMod val="75000"/>
                </a:schemeClr>
              </a:solidFill>
            </a:rPr>
            <a:t>германия</a:t>
          </a:r>
        </a:p>
      </dsp:txBody>
      <dsp:txXfrm>
        <a:off x="7768391" y="4132034"/>
        <a:ext cx="1946100" cy="1946100"/>
      </dsp:txXfrm>
    </dsp:sp>
    <dsp:sp modelId="{ED05F4E3-1934-45E9-8428-AF88F4279B7B}">
      <dsp:nvSpPr>
        <dsp:cNvPr id="0" name=""/>
        <dsp:cNvSpPr/>
      </dsp:nvSpPr>
      <dsp:spPr>
        <a:xfrm rot="20055578">
          <a:off x="7087464" y="2836724"/>
          <a:ext cx="491809" cy="30783"/>
        </a:xfrm>
        <a:custGeom>
          <a:avLst/>
          <a:gdLst/>
          <a:ahLst/>
          <a:cxnLst/>
          <a:rect l="0" t="0" r="0" b="0"/>
          <a:pathLst>
            <a:path>
              <a:moveTo>
                <a:pt x="0" y="15391"/>
              </a:moveTo>
              <a:lnTo>
                <a:pt x="491809" y="1539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 fov="600000" zoom="91000"/>
          <a:lightRig rig="threePt" dir="t">
            <a:rot lat="0" lon="0" rev="2064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schemeClr val="accent3"/>
            </a:solidFill>
          </a:endParaRPr>
        </a:p>
      </dsp:txBody>
      <dsp:txXfrm>
        <a:off x="7321074" y="2839821"/>
        <a:ext cx="24590" cy="24590"/>
      </dsp:txXfrm>
    </dsp:sp>
    <dsp:sp modelId="{B316EFC4-C5D5-4642-9D76-E72DF531B08D}">
      <dsp:nvSpPr>
        <dsp:cNvPr id="0" name=""/>
        <dsp:cNvSpPr/>
      </dsp:nvSpPr>
      <dsp:spPr>
        <a:xfrm>
          <a:off x="7430738" y="951019"/>
          <a:ext cx="2502000" cy="2502000"/>
        </a:xfrm>
        <a:prstGeom prst="ellipse">
          <a:avLst/>
        </a:prstGeom>
        <a:solidFill>
          <a:schemeClr val="accent2">
            <a:shade val="50000"/>
            <a:hueOff val="228774"/>
            <a:satOff val="-1925"/>
            <a:lumOff val="2298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fov="600000" zoom="91000"/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solidFill>
              <a:schemeClr val="tx2">
                <a:lumMod val="75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solidFill>
              <a:schemeClr val="tx2">
                <a:lumMod val="75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solidFill>
              <a:schemeClr val="tx2">
                <a:lumMod val="75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2">
                  <a:lumMod val="75000"/>
                </a:schemeClr>
              </a:solidFill>
            </a:rPr>
            <a:t>На основе кремния</a:t>
          </a:r>
        </a:p>
      </dsp:txBody>
      <dsp:txXfrm>
        <a:off x="7797147" y="1317428"/>
        <a:ext cx="1769182" cy="17691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1B50A-52E0-4F8A-A9D2-31C391F8E6AD}">
      <dsp:nvSpPr>
        <dsp:cNvPr id="0" name=""/>
        <dsp:cNvSpPr/>
      </dsp:nvSpPr>
      <dsp:spPr>
        <a:xfrm>
          <a:off x="3872086" y="828372"/>
          <a:ext cx="3663277" cy="3663277"/>
        </a:xfrm>
        <a:prstGeom prst="ellipse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fov="600000" zoom="91000"/>
          <a:lightRig rig="threePt" dir="t">
            <a:rot lat="0" lon="0" rev="20640000"/>
          </a:lightRig>
        </a:scene3d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u="sng" kern="1200" dirty="0">
              <a:solidFill>
                <a:schemeClr val="accent3"/>
              </a:solidFill>
            </a:rPr>
            <a:t>Виды полу-проводниковых детекторов по методу изготовления</a:t>
          </a:r>
          <a:endParaRPr lang="ru-RU" sz="2400" b="1" kern="1200" dirty="0">
            <a:solidFill>
              <a:schemeClr val="accent3"/>
            </a:solidFill>
          </a:endParaRPr>
        </a:p>
      </dsp:txBody>
      <dsp:txXfrm>
        <a:off x="4408560" y="1364846"/>
        <a:ext cx="2590329" cy="2590329"/>
      </dsp:txXfrm>
    </dsp:sp>
    <dsp:sp modelId="{3CD5C76C-6C0A-4BB1-B6FF-799D800DBB27}">
      <dsp:nvSpPr>
        <dsp:cNvPr id="0" name=""/>
        <dsp:cNvSpPr/>
      </dsp:nvSpPr>
      <dsp:spPr>
        <a:xfrm rot="11466318">
          <a:off x="2869759" y="2192048"/>
          <a:ext cx="1046422" cy="28777"/>
        </a:xfrm>
        <a:custGeom>
          <a:avLst/>
          <a:gdLst/>
          <a:ahLst/>
          <a:cxnLst/>
          <a:rect l="0" t="0" r="0" b="0"/>
          <a:pathLst>
            <a:path>
              <a:moveTo>
                <a:pt x="0" y="14388"/>
              </a:moveTo>
              <a:lnTo>
                <a:pt x="1046422" y="14388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 fov="600000" zoom="91000"/>
          <a:lightRig rig="threePt" dir="t">
            <a:rot lat="0" lon="0" rev="2064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schemeClr val="accent3"/>
            </a:solidFill>
          </a:endParaRPr>
        </a:p>
      </dsp:txBody>
      <dsp:txXfrm rot="10800000">
        <a:off x="3366809" y="2180276"/>
        <a:ext cx="52321" cy="52321"/>
      </dsp:txXfrm>
    </dsp:sp>
    <dsp:sp modelId="{B74189DD-1394-44F2-9D3E-D0D52FEAA229}">
      <dsp:nvSpPr>
        <dsp:cNvPr id="0" name=""/>
        <dsp:cNvSpPr/>
      </dsp:nvSpPr>
      <dsp:spPr>
        <a:xfrm>
          <a:off x="626249" y="749299"/>
          <a:ext cx="2274603" cy="2274603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fov="600000" zoom="91000"/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Поверхностно-барьерные</a:t>
          </a:r>
          <a:endParaRPr lang="ru-RU" sz="17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959357" y="1082407"/>
        <a:ext cx="1608387" cy="1608387"/>
      </dsp:txXfrm>
    </dsp:sp>
    <dsp:sp modelId="{B262B329-875A-4CF5-BFC4-258E392C8502}">
      <dsp:nvSpPr>
        <dsp:cNvPr id="0" name=""/>
        <dsp:cNvSpPr/>
      </dsp:nvSpPr>
      <dsp:spPr>
        <a:xfrm rot="9215786">
          <a:off x="3173826" y="3668755"/>
          <a:ext cx="938267" cy="28777"/>
        </a:xfrm>
        <a:custGeom>
          <a:avLst/>
          <a:gdLst/>
          <a:ahLst/>
          <a:cxnLst/>
          <a:rect l="0" t="0" r="0" b="0"/>
          <a:pathLst>
            <a:path>
              <a:moveTo>
                <a:pt x="0" y="14388"/>
              </a:moveTo>
              <a:lnTo>
                <a:pt x="938267" y="14388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 fov="600000" zoom="91000"/>
          <a:lightRig rig="threePt" dir="t">
            <a:rot lat="0" lon="0" rev="2064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schemeClr val="accent3"/>
            </a:solidFill>
          </a:endParaRPr>
        </a:p>
      </dsp:txBody>
      <dsp:txXfrm rot="10800000">
        <a:off x="3619503" y="3659687"/>
        <a:ext cx="46913" cy="46913"/>
      </dsp:txXfrm>
    </dsp:sp>
    <dsp:sp modelId="{DFFDED6A-7734-4942-8584-EFB3ACA2CF93}">
      <dsp:nvSpPr>
        <dsp:cNvPr id="0" name=""/>
        <dsp:cNvSpPr/>
      </dsp:nvSpPr>
      <dsp:spPr>
        <a:xfrm>
          <a:off x="1066799" y="3260209"/>
          <a:ext cx="2274603" cy="2274603"/>
        </a:xfrm>
        <a:prstGeom prst="ellipse">
          <a:avLst/>
        </a:prstGeom>
        <a:solidFill>
          <a:schemeClr val="accent2">
            <a:shade val="50000"/>
            <a:hueOff val="152516"/>
            <a:satOff val="-1284"/>
            <a:lumOff val="1532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fov="600000" zoom="91000"/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Диффузионные</a:t>
          </a:r>
          <a:endParaRPr lang="ru-RU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399907" y="3593317"/>
        <a:ext cx="1608387" cy="1608387"/>
      </dsp:txXfrm>
    </dsp:sp>
    <dsp:sp modelId="{D7B5FCD8-1899-4440-A88B-1122E2918A0F}">
      <dsp:nvSpPr>
        <dsp:cNvPr id="0" name=""/>
        <dsp:cNvSpPr/>
      </dsp:nvSpPr>
      <dsp:spPr>
        <a:xfrm rot="3567948">
          <a:off x="6561588" y="4350555"/>
          <a:ext cx="295579" cy="28777"/>
        </a:xfrm>
        <a:custGeom>
          <a:avLst/>
          <a:gdLst/>
          <a:ahLst/>
          <a:cxnLst/>
          <a:rect l="0" t="0" r="0" b="0"/>
          <a:pathLst>
            <a:path>
              <a:moveTo>
                <a:pt x="0" y="14388"/>
              </a:moveTo>
              <a:lnTo>
                <a:pt x="295579" y="14388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 fov="600000" zoom="91000"/>
          <a:lightRig rig="threePt" dir="t">
            <a:rot lat="0" lon="0" rev="2064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schemeClr val="accent3"/>
            </a:solidFill>
          </a:endParaRPr>
        </a:p>
      </dsp:txBody>
      <dsp:txXfrm>
        <a:off x="6701989" y="4357554"/>
        <a:ext cx="14778" cy="14778"/>
      </dsp:txXfrm>
    </dsp:sp>
    <dsp:sp modelId="{165B6082-9D30-4D4B-8F05-1031F4976675}">
      <dsp:nvSpPr>
        <dsp:cNvPr id="0" name=""/>
        <dsp:cNvSpPr/>
      </dsp:nvSpPr>
      <dsp:spPr>
        <a:xfrm>
          <a:off x="6275833" y="4348862"/>
          <a:ext cx="2067821" cy="2067821"/>
        </a:xfrm>
        <a:prstGeom prst="ellipse">
          <a:avLst/>
        </a:prstGeom>
        <a:solidFill>
          <a:schemeClr val="accent2">
            <a:shade val="50000"/>
            <a:hueOff val="305032"/>
            <a:satOff val="-2567"/>
            <a:lumOff val="3064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fov="600000" zoom="91000"/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Литий-дрейфовые</a:t>
          </a:r>
          <a:endParaRPr lang="ru-RU" sz="15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6578658" y="4651687"/>
        <a:ext cx="1462171" cy="1462171"/>
      </dsp:txXfrm>
    </dsp:sp>
    <dsp:sp modelId="{ED05F4E3-1934-45E9-8428-AF88F4279B7B}">
      <dsp:nvSpPr>
        <dsp:cNvPr id="0" name=""/>
        <dsp:cNvSpPr/>
      </dsp:nvSpPr>
      <dsp:spPr>
        <a:xfrm rot="6640558">
          <a:off x="4890199" y="4474628"/>
          <a:ext cx="246558" cy="28777"/>
        </a:xfrm>
        <a:custGeom>
          <a:avLst/>
          <a:gdLst/>
          <a:ahLst/>
          <a:cxnLst/>
          <a:rect l="0" t="0" r="0" b="0"/>
          <a:pathLst>
            <a:path>
              <a:moveTo>
                <a:pt x="0" y="14388"/>
              </a:moveTo>
              <a:lnTo>
                <a:pt x="246558" y="14388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 fov="600000" zoom="91000"/>
          <a:lightRig rig="threePt" dir="t">
            <a:rot lat="0" lon="0" rev="2064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schemeClr val="accent3"/>
            </a:solidFill>
          </a:endParaRPr>
        </a:p>
      </dsp:txBody>
      <dsp:txXfrm rot="10800000">
        <a:off x="5007314" y="4482852"/>
        <a:ext cx="12327" cy="12327"/>
      </dsp:txXfrm>
    </dsp:sp>
    <dsp:sp modelId="{B316EFC4-C5D5-4642-9D76-E72DF531B08D}">
      <dsp:nvSpPr>
        <dsp:cNvPr id="0" name=""/>
        <dsp:cNvSpPr/>
      </dsp:nvSpPr>
      <dsp:spPr>
        <a:xfrm>
          <a:off x="3570984" y="4537764"/>
          <a:ext cx="2067821" cy="2067821"/>
        </a:xfrm>
        <a:prstGeom prst="ellipse">
          <a:avLst/>
        </a:prstGeom>
        <a:solidFill>
          <a:schemeClr val="accent2">
            <a:shade val="50000"/>
            <a:hueOff val="457548"/>
            <a:satOff val="-3851"/>
            <a:lumOff val="4596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fov="600000" zoom="91000"/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err="1"/>
            <a:t>Ионно­легированные</a:t>
          </a:r>
          <a:endParaRPr lang="ru-RU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873809" y="4840589"/>
        <a:ext cx="1462171" cy="1462171"/>
      </dsp:txXfrm>
    </dsp:sp>
    <dsp:sp modelId="{AB3230A0-A979-42D8-8B63-A33AD83FBDE0}">
      <dsp:nvSpPr>
        <dsp:cNvPr id="0" name=""/>
        <dsp:cNvSpPr/>
      </dsp:nvSpPr>
      <dsp:spPr>
        <a:xfrm rot="1123546">
          <a:off x="7424098" y="3320432"/>
          <a:ext cx="540637" cy="28777"/>
        </a:xfrm>
        <a:custGeom>
          <a:avLst/>
          <a:gdLst/>
          <a:ahLst/>
          <a:cxnLst/>
          <a:rect l="0" t="0" r="0" b="0"/>
          <a:pathLst>
            <a:path>
              <a:moveTo>
                <a:pt x="0" y="14388"/>
              </a:moveTo>
              <a:lnTo>
                <a:pt x="540637" y="14388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 fov="600000" zoom="91000"/>
          <a:lightRig rig="threePt" dir="t">
            <a:rot lat="0" lon="0" rev="2064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680901" y="3321305"/>
        <a:ext cx="27031" cy="27031"/>
      </dsp:txXfrm>
    </dsp:sp>
    <dsp:sp modelId="{BB8D51D3-368E-4EEE-9BD4-DED78861E42F}">
      <dsp:nvSpPr>
        <dsp:cNvPr id="0" name=""/>
        <dsp:cNvSpPr/>
      </dsp:nvSpPr>
      <dsp:spPr>
        <a:xfrm>
          <a:off x="7900673" y="2783435"/>
          <a:ext cx="1879837" cy="1879837"/>
        </a:xfrm>
        <a:prstGeom prst="ellipse">
          <a:avLst/>
        </a:prstGeom>
        <a:solidFill>
          <a:schemeClr val="accent2">
            <a:shade val="50000"/>
            <a:hueOff val="305032"/>
            <a:satOff val="-2567"/>
            <a:lumOff val="3064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fov="600000" zoom="91000"/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Эпитаксиальные</a:t>
          </a:r>
        </a:p>
      </dsp:txBody>
      <dsp:txXfrm>
        <a:off x="8175969" y="3058731"/>
        <a:ext cx="1329245" cy="1329245"/>
      </dsp:txXfrm>
    </dsp:sp>
    <dsp:sp modelId="{0CC971CA-96CE-4C80-830A-5F45320437D3}">
      <dsp:nvSpPr>
        <dsp:cNvPr id="0" name=""/>
        <dsp:cNvSpPr/>
      </dsp:nvSpPr>
      <dsp:spPr>
        <a:xfrm rot="20575276">
          <a:off x="7440438" y="2013436"/>
          <a:ext cx="641907" cy="28777"/>
        </a:xfrm>
        <a:custGeom>
          <a:avLst/>
          <a:gdLst/>
          <a:ahLst/>
          <a:cxnLst/>
          <a:rect l="0" t="0" r="0" b="0"/>
          <a:pathLst>
            <a:path>
              <a:moveTo>
                <a:pt x="0" y="14388"/>
              </a:moveTo>
              <a:lnTo>
                <a:pt x="641907" y="14388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 fov="600000" zoom="91000"/>
          <a:lightRig rig="threePt" dir="t">
            <a:rot lat="0" lon="0" rev="2064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745344" y="2011777"/>
        <a:ext cx="32095" cy="32095"/>
      </dsp:txXfrm>
    </dsp:sp>
    <dsp:sp modelId="{09E3353A-5E48-4622-B1C2-9A5BA3E8C7C9}">
      <dsp:nvSpPr>
        <dsp:cNvPr id="0" name=""/>
        <dsp:cNvSpPr/>
      </dsp:nvSpPr>
      <dsp:spPr>
        <a:xfrm>
          <a:off x="8030512" y="828137"/>
          <a:ext cx="1708960" cy="1708960"/>
        </a:xfrm>
        <a:prstGeom prst="ellipse">
          <a:avLst/>
        </a:prstGeom>
        <a:solidFill>
          <a:schemeClr val="accent2">
            <a:shade val="50000"/>
            <a:hueOff val="152516"/>
            <a:satOff val="-1284"/>
            <a:lumOff val="1532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fov="600000" zoom="91000"/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Прочие</a:t>
          </a:r>
        </a:p>
      </dsp:txBody>
      <dsp:txXfrm>
        <a:off x="8280783" y="1078408"/>
        <a:ext cx="1208418" cy="1208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x-none" altLang="x-none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F5BD6A9-A190-7D44-85E0-11775578C39E}" type="datetimeFigureOut">
              <a:rPr lang="ru-RU" altLang="x-none"/>
              <a:pPr/>
              <a:t>25.09.2023</a:t>
            </a:fld>
            <a:endParaRPr lang="ru-RU" alt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x-none" alt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738AB77-DD64-244B-BA23-B27A7A5FE132}" type="slidenum">
              <a:rPr lang="ru-RU" altLang="x-none"/>
              <a:pPr/>
              <a:t>‹#›</a:t>
            </a:fld>
            <a:endParaRPr lang="ru-RU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endParaRPr lang="x-none" altLang="x-non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endParaRPr lang="x-none" altLang="x-non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endParaRPr lang="x-none" altLang="x-non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fld id="{3F2708E8-7C9E-DE4B-AFB2-CF4CB94BE044}" type="slidenum">
              <a:rPr lang="ru-RU" altLang="x-none"/>
              <a:pPr/>
              <a:t>‹#›</a:t>
            </a:fld>
            <a:endParaRPr lang="ru-RU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266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Arial" charset="0"/>
            </a:endParaRPr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8FB12A4-5C40-C444-80FF-C69DDC5E05A9}" type="slidenum">
              <a:rPr lang="ru-RU" altLang="x-none"/>
              <a:pPr>
                <a:spcBef>
                  <a:spcPct val="0"/>
                </a:spcBef>
              </a:pPr>
              <a:t>1</a:t>
            </a:fld>
            <a:endParaRPr lang="ru-RU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8" y="2181283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84" y="3284539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26354504"/>
      </p:ext>
    </p:extLst>
  </p:cSld>
  <p:clrMapOvr>
    <a:masterClrMapping/>
  </p:clrMapOvr>
  <p:transition spd="med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DBC514-084B-6548-88DA-D89E5098CC4C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204741543"/>
      </p:ext>
    </p:extLst>
  </p:cSld>
  <p:clrMapOvr>
    <a:masterClrMapping/>
  </p:clrMapOvr>
  <p:transition spd="med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444B1-C269-2C4D-BB44-C9735B7F2920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615289285"/>
      </p:ext>
    </p:extLst>
  </p:cSld>
  <p:clrMapOvr>
    <a:masterClrMapping/>
  </p:clrMapOvr>
  <p:transition spd="med"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t="20378" r="11069" b="63089"/>
          <a:stretch>
            <a:fillRect/>
          </a:stretch>
        </p:blipFill>
        <p:spPr bwMode="auto">
          <a:xfrm>
            <a:off x="11113" y="190500"/>
            <a:ext cx="913288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8" t="65187" r="11069" b="12440"/>
          <a:stretch>
            <a:fillRect/>
          </a:stretch>
        </p:blipFill>
        <p:spPr bwMode="auto">
          <a:xfrm>
            <a:off x="3848100" y="4659313"/>
            <a:ext cx="529272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166791" y="2456388"/>
            <a:ext cx="7291409" cy="85164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1046163" y="6596063"/>
            <a:ext cx="3068637" cy="261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414142"/>
                </a:solidFill>
                <a:latin typeface="Arial" charset="0"/>
              </a:defRPr>
            </a:lvl1pPr>
          </a:lstStyle>
          <a:p>
            <a:r>
              <a:rPr lang="ru-RU" altLang="x-none"/>
              <a:t>из 26</a:t>
            </a: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76409223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7632360" cy="961920"/>
          </a:xfrm>
          <a:prstGeom prst="rect">
            <a:avLst/>
          </a:prstGeom>
        </p:spPr>
        <p:txBody>
          <a:bodyPr wrap="none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252000" y="1268280"/>
            <a:ext cx="8642880" cy="5043600"/>
          </a:xfrm>
          <a:prstGeom prst="rect">
            <a:avLst/>
          </a:prstGeom>
        </p:spPr>
        <p:txBody>
          <a:bodyPr anchor="ctr"/>
          <a:lstStyle/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39030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x-none" altLang="x-none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r>
              <a:rPr lang="ru-RU" altLang="x-none"/>
              <a:t>из 26</a:t>
            </a:r>
            <a:endParaRPr lang="x-none" altLang="x-none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DA9BB2-9AFB-F94F-8537-A1A7961625AD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426459734"/>
      </p:ext>
    </p:extLst>
  </p:cSld>
  <p:clrMapOvr>
    <a:masterClrMapping/>
  </p:clrMapOvr>
  <p:transition spd="med" advTm="7000">
    <p:cover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x-none" alt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r>
              <a:rPr lang="ru-RU" altLang="x-none"/>
              <a:t>из 26</a:t>
            </a:r>
            <a:endParaRPr lang="x-none" alt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4A106AB-D2EC-0946-835C-905B92591C13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355819299"/>
      </p:ext>
    </p:extLst>
  </p:cSld>
  <p:clrMapOvr>
    <a:masterClrMapping/>
  </p:clrMapOvr>
  <p:transition spd="med" advTm="7000">
    <p:cover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x-none" alt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r>
              <a:rPr lang="ru-RU" altLang="x-none"/>
              <a:t>из 26</a:t>
            </a:r>
            <a:endParaRPr lang="x-none" alt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400FD1B-4B74-F04A-A93E-FA29AD851EE0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305979976"/>
      </p:ext>
    </p:extLst>
  </p:cSld>
  <p:clrMapOvr>
    <a:masterClrMapping/>
  </p:clrMapOvr>
  <p:transition spd="med" advTm="7000">
    <p:cover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288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7632360" cy="961920"/>
          </a:xfrm>
          <a:prstGeom prst="rect">
            <a:avLst/>
          </a:prstGeom>
        </p:spPr>
        <p:txBody>
          <a:bodyPr wrap="none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252000" y="1268280"/>
            <a:ext cx="8642880" cy="5043600"/>
          </a:xfrm>
          <a:prstGeom prst="rect">
            <a:avLst/>
          </a:prstGeom>
        </p:spPr>
        <p:txBody>
          <a:bodyPr anchor="ctr"/>
          <a:lstStyle/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63817144"/>
      </p:ext>
    </p:extLst>
  </p:cSld>
  <p:clrMapOvr>
    <a:masterClrMapping/>
  </p:clrMapOvr>
  <p:transition spd="med">
    <p:cover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7632360" cy="961920"/>
          </a:xfrm>
          <a:prstGeom prst="rect">
            <a:avLst/>
          </a:prstGeom>
        </p:spPr>
        <p:txBody>
          <a:bodyPr wrap="none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252000" y="1268280"/>
            <a:ext cx="8642880" cy="50432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8528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810731-9099-394F-822E-35592ABCACA7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55638215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7632360" cy="961920"/>
          </a:xfrm>
          <a:prstGeom prst="rect">
            <a:avLst/>
          </a:prstGeom>
        </p:spPr>
        <p:txBody>
          <a:bodyPr wrap="none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252000" y="1268280"/>
            <a:ext cx="4217400" cy="50432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80360" y="1268280"/>
            <a:ext cx="4217400" cy="50432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887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7632360" cy="961920"/>
          </a:xfrm>
          <a:prstGeom prst="rect">
            <a:avLst/>
          </a:prstGeom>
        </p:spPr>
        <p:txBody>
          <a:bodyPr wrap="none"/>
          <a:lstStyle/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79852855"/>
      </p:ext>
    </p:extLst>
  </p:cSld>
  <p:clrMapOvr>
    <a:masterClrMapping/>
  </p:clrMapOvr>
  <p:transition spd="med">
    <p:cover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68360" y="0"/>
            <a:ext cx="7632360" cy="6311520"/>
          </a:xfrm>
          <a:prstGeom prst="rect">
            <a:avLst/>
          </a:prstGeom>
        </p:spPr>
        <p:txBody>
          <a:bodyPr anchor="ctr"/>
          <a:lstStyle/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540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7632360" cy="961920"/>
          </a:xfrm>
          <a:prstGeom prst="rect">
            <a:avLst/>
          </a:prstGeom>
        </p:spPr>
        <p:txBody>
          <a:bodyPr wrap="none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252000" y="1268280"/>
            <a:ext cx="421740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252000" y="3902040"/>
            <a:ext cx="421740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80360" y="1268280"/>
            <a:ext cx="4217400" cy="50432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40919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7632360" cy="961920"/>
          </a:xfrm>
          <a:prstGeom prst="rect">
            <a:avLst/>
          </a:prstGeom>
        </p:spPr>
        <p:txBody>
          <a:bodyPr wrap="none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252000" y="1268280"/>
            <a:ext cx="4217400" cy="50432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80360" y="1268280"/>
            <a:ext cx="421740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80360" y="3902040"/>
            <a:ext cx="421740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8481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7632360" cy="961920"/>
          </a:xfrm>
          <a:prstGeom prst="rect">
            <a:avLst/>
          </a:prstGeom>
        </p:spPr>
        <p:txBody>
          <a:bodyPr wrap="none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252000" y="1268280"/>
            <a:ext cx="421740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80360" y="1268280"/>
            <a:ext cx="421740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252000" y="3902040"/>
            <a:ext cx="864252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745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7632360" cy="961920"/>
          </a:xfrm>
          <a:prstGeom prst="rect">
            <a:avLst/>
          </a:prstGeom>
        </p:spPr>
        <p:txBody>
          <a:bodyPr wrap="none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252000" y="1268280"/>
            <a:ext cx="864288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252000" y="3902040"/>
            <a:ext cx="864288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06020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7632360" cy="961920"/>
          </a:xfrm>
          <a:prstGeom prst="rect">
            <a:avLst/>
          </a:prstGeom>
        </p:spPr>
        <p:txBody>
          <a:bodyPr wrap="none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252000" y="1268280"/>
            <a:ext cx="421740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80360" y="1268280"/>
            <a:ext cx="421740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80360" y="3902040"/>
            <a:ext cx="421740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252000" y="3902040"/>
            <a:ext cx="421740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70829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7632360" cy="961920"/>
          </a:xfrm>
          <a:prstGeom prst="rect">
            <a:avLst/>
          </a:prstGeom>
        </p:spPr>
        <p:txBody>
          <a:bodyPr wrap="none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252000" y="1268280"/>
            <a:ext cx="421740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80360" y="1268280"/>
            <a:ext cx="421740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08457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x-none" alt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r>
              <a:rPr lang="ru-RU" altLang="x-none"/>
              <a:t>из 26</a:t>
            </a:r>
            <a:endParaRPr lang="x-none" alt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7A5E312-5917-AC49-946E-AA03A5A86AA8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179960661"/>
      </p:ext>
    </p:extLst>
  </p:cSld>
  <p:clrMapOvr>
    <a:masterClrMapping/>
  </p:clrMapOvr>
  <p:transition spd="med" advTm="7000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3CD25-E48F-9145-AF7C-04CD485F7D73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032887405"/>
      </p:ext>
    </p:extLst>
  </p:cSld>
  <p:clrMapOvr>
    <a:masterClrMapping/>
  </p:clrMapOvr>
  <p:transition spd="med">
    <p:cover dir="l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8" y="2181283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84" y="3284539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24948332"/>
      </p:ext>
    </p:extLst>
  </p:cSld>
  <p:clrMapOvr>
    <a:masterClrMapping/>
  </p:clrMapOvr>
  <p:transition spd="med">
    <p:cover dir="l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92CFF7-5599-094D-89FA-5750DA841B12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54516947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741C3D-BC37-264A-A7F1-7CA41A7F0FE5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4353911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42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79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ECFF00-CAC5-264F-81BA-ADB29958F6F4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83783745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45686D-AEC4-054C-A7F9-6A9090B9AF77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48378238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DDCC36-9768-424A-B717-888591DC8561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966920281"/>
      </p:ext>
    </p:extLst>
  </p:cSld>
  <p:clrMapOvr>
    <a:masterClrMapping/>
  </p:clrMapOvr>
  <p:transition spd="med">
    <p:cover dir="l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B6B8E9-466D-654D-A40E-0B91A36EBD43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55745715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4A55D1-ADA2-1747-88DE-516F3E8710BE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85870225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Чтобы добавить рисунок, перетащите его в заполнитель или щелкните значок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20F576-7DDB-8A4C-80B6-C9544A15CC86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91170413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CF50F2-4658-D24F-9201-983B0A1485FC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5085877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42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79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9CE4AE-799C-1140-B087-374C8C674F31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628297134"/>
      </p:ext>
    </p:extLst>
  </p:cSld>
  <p:clrMapOvr>
    <a:masterClrMapping/>
  </p:clrMapOvr>
  <p:transition spd="med">
    <p:cover dir="l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2791D0-B9E3-7A45-A594-6A1187F06057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64308366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t="20378" r="11069" b="63089"/>
          <a:stretch>
            <a:fillRect/>
          </a:stretch>
        </p:blipFill>
        <p:spPr bwMode="auto">
          <a:xfrm>
            <a:off x="11113" y="190500"/>
            <a:ext cx="913288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8" t="65187" r="11069" b="12440"/>
          <a:stretch>
            <a:fillRect/>
          </a:stretch>
        </p:blipFill>
        <p:spPr bwMode="auto">
          <a:xfrm>
            <a:off x="3848100" y="4659313"/>
            <a:ext cx="529272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166791" y="2456388"/>
            <a:ext cx="7291409" cy="85164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1046163" y="6596063"/>
            <a:ext cx="3068637" cy="261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414142"/>
                </a:solidFill>
                <a:latin typeface="Arial" charset="0"/>
              </a:defRPr>
            </a:lvl1pPr>
          </a:lstStyle>
          <a:p>
            <a:r>
              <a:rPr lang="ru-RU" altLang="x-none"/>
              <a:t>из 26</a:t>
            </a: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81489046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7632360" cy="961920"/>
          </a:xfrm>
          <a:prstGeom prst="rect">
            <a:avLst/>
          </a:prstGeom>
        </p:spPr>
        <p:txBody>
          <a:bodyPr wrap="none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252000" y="1268280"/>
            <a:ext cx="8642880" cy="5043600"/>
          </a:xfrm>
          <a:prstGeom prst="rect">
            <a:avLst/>
          </a:prstGeom>
        </p:spPr>
        <p:txBody>
          <a:bodyPr anchor="ctr"/>
          <a:lstStyle/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607611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8" y="2181283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84" y="3284539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94072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22B12-E2A5-E949-A86D-523AB0CD8FEA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76917208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3814E8-D756-AA41-A9AA-D478A387BEFA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41668984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42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79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F90F9B-E310-BE4D-A5FE-A312BECC51FE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36208566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BA545-8658-8B45-A99E-DCAC8356B160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75254928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1089A-BCAE-C04F-987C-C3DC7F978BD8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21009712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021E6-80C1-B740-A7E4-01551A7FC739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6393314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12A17-4B0F-7740-9F7F-CA7E76575F41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405817417"/>
      </p:ext>
    </p:extLst>
  </p:cSld>
  <p:clrMapOvr>
    <a:masterClrMapping/>
  </p:clrMapOvr>
  <p:transition spd="med">
    <p:cover dir="l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14FC32-CBB1-6A4E-B7B9-AF2BABAE1B11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38274210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Чтобы добавить рисунок, перетащите его в заполнитель или щелкните значок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1065A6-7C58-1A4A-87D7-7283BBEF3230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82599774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DE598-6883-CB46-9361-8E6A2BC1EBFE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200271735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93779-5723-5044-B790-F2B9E5595FCD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193602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t="20378" r="11069" b="63089"/>
          <a:stretch>
            <a:fillRect/>
          </a:stretch>
        </p:blipFill>
        <p:spPr bwMode="auto">
          <a:xfrm>
            <a:off x="11113" y="190500"/>
            <a:ext cx="913288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8" t="65187" r="11069" b="12440"/>
          <a:stretch>
            <a:fillRect/>
          </a:stretch>
        </p:blipFill>
        <p:spPr bwMode="auto">
          <a:xfrm>
            <a:off x="3848100" y="4659313"/>
            <a:ext cx="529272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166791" y="2456388"/>
            <a:ext cx="7291409" cy="85164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1046163" y="6596063"/>
            <a:ext cx="3068637" cy="261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414142"/>
                </a:solidFill>
                <a:latin typeface="Arial" charset="0"/>
              </a:defRPr>
            </a:lvl1pPr>
          </a:lstStyle>
          <a:p>
            <a:r>
              <a:rPr lang="ru-RU" altLang="x-none"/>
              <a:t>из 26</a:t>
            </a: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2606435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7632360" cy="961920"/>
          </a:xfrm>
          <a:prstGeom prst="rect">
            <a:avLst/>
          </a:prstGeom>
        </p:spPr>
        <p:txBody>
          <a:bodyPr wrap="none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252000" y="1268280"/>
            <a:ext cx="8642880" cy="5043600"/>
          </a:xfrm>
          <a:prstGeom prst="rect">
            <a:avLst/>
          </a:prstGeom>
        </p:spPr>
        <p:txBody>
          <a:bodyPr anchor="ctr"/>
          <a:lstStyle/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651101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x-none" alt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r>
              <a:rPr lang="ru-RU" altLang="x-none"/>
              <a:t>из 26</a:t>
            </a:r>
            <a:endParaRPr lang="x-none" alt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8F27A1C-4DF0-F64F-AE1C-EBA36AE4BA39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68663366"/>
      </p:ext>
    </p:extLst>
  </p:cSld>
  <p:clrMapOvr>
    <a:masterClrMapping/>
  </p:clrMapOvr>
  <p:transition spd="med" advTm="7000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E6FAB0-4147-C34C-957E-4049BDFA4BC9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958243225"/>
      </p:ext>
    </p:extLst>
  </p:cSld>
  <p:clrMapOvr>
    <a:masterClrMapping/>
  </p:clrMapOvr>
  <p:transition spd="med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7FD0AF-DCC7-3840-93C3-686770F77C82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214013722"/>
      </p:ext>
    </p:extLst>
  </p:cSld>
  <p:clrMapOvr>
    <a:masterClrMapping/>
  </p:clrMapOvr>
  <p:transition spd="med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5B2C0-4F14-E446-9536-2B565E4A05BE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686495507"/>
      </p:ext>
    </p:extLst>
  </p:cSld>
  <p:clrMapOvr>
    <a:masterClrMapping/>
  </p:clrMapOvr>
  <p:transition spd="med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Чтобы добавить рисунок, перетащите его в заполнитель или щелкните значок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1789D-2E14-5842-A151-736E22A9D4E0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647834465"/>
      </p:ext>
    </p:extLst>
  </p:cSld>
  <p:clrMapOvr>
    <a:masterClrMapping/>
  </p:clrMapOvr>
  <p:transition spd="med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003274"/>
                </a:solidFill>
              </a:defRPr>
            </a:lvl1pPr>
          </a:lstStyle>
          <a:p>
            <a:fld id="{C69DAAE3-E1DE-6044-88A0-5DFB29F64535}" type="slidenum">
              <a:rPr lang="ru-RU" altLang="x-none"/>
              <a:pPr/>
              <a:t>‹#›</a:t>
            </a:fld>
            <a:endParaRPr lang="ru-RU" altLang="x-none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Образец текста</a:t>
            </a:r>
          </a:p>
          <a:p>
            <a:pPr lvl="1"/>
            <a:r>
              <a:rPr lang="ru-RU" altLang="x-none"/>
              <a:t>Второй уровень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Образец заголовка</a:t>
            </a:r>
          </a:p>
        </p:txBody>
      </p:sp>
      <p:pic>
        <p:nvPicPr>
          <p:cNvPr id="76805" name="navigation8" descr="ujkm,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39" r:id="rId1"/>
    <p:sldLayoutId id="2147485040" r:id="rId2"/>
    <p:sldLayoutId id="2147484841" r:id="rId3"/>
    <p:sldLayoutId id="2147484842" r:id="rId4"/>
    <p:sldLayoutId id="2147484843" r:id="rId5"/>
    <p:sldLayoutId id="2147484844" r:id="rId6"/>
    <p:sldLayoutId id="2147484845" r:id="rId7"/>
    <p:sldLayoutId id="2147484846" r:id="rId8"/>
    <p:sldLayoutId id="2147484847" r:id="rId9"/>
    <p:sldLayoutId id="2147484848" r:id="rId10"/>
    <p:sldLayoutId id="2147484849" r:id="rId11"/>
    <p:sldLayoutId id="2147485041" r:id="rId12"/>
    <p:sldLayoutId id="2147485042" r:id="rId13"/>
    <p:sldLayoutId id="2147485043" r:id="rId14"/>
    <p:sldLayoutId id="2147485044" r:id="rId15"/>
    <p:sldLayoutId id="2147485045" r:id="rId16"/>
  </p:sldLayoutIdLst>
  <p:transition spd="med">
    <p:cover dir="ld"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Arial" charset="0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20"/>
        </a:buBlip>
        <a:defRPr sz="1600">
          <a:solidFill>
            <a:schemeClr val="tx1"/>
          </a:solidFill>
          <a:latin typeface="+mn-lt"/>
          <a:ea typeface="Arial" charset="0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21"/>
        </a:buBlip>
        <a:defRPr sz="1400">
          <a:solidFill>
            <a:schemeClr val="tx1"/>
          </a:solidFill>
          <a:latin typeface="+mn-lt"/>
          <a:ea typeface="Arial" charset="0"/>
          <a:cs typeface="+mn-cs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21"/>
        </a:buBlip>
        <a:defRPr sz="2200">
          <a:solidFill>
            <a:schemeClr val="tx1"/>
          </a:solidFill>
          <a:latin typeface="+mn-lt"/>
          <a:ea typeface="Arial" charset="0"/>
          <a:cs typeface="+mn-cs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navigation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navigation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PlaceHolder 1"/>
          <p:cNvSpPr>
            <a:spLocks noGrp="1"/>
          </p:cNvSpPr>
          <p:nvPr>
            <p:ph type="title"/>
          </p:nvPr>
        </p:nvSpPr>
        <p:spPr bwMode="auto">
          <a:xfrm>
            <a:off x="612775" y="2181225"/>
            <a:ext cx="82804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Для правки текста заголовка щелкните мышьюОбразец заголовка</a:t>
            </a:r>
            <a:endParaRPr lang="x-none" altLang="x-none"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структуры щелкните мышью</a:t>
            </a:r>
            <a:endParaRPr/>
          </a:p>
          <a:p>
            <a:pPr lvl="1"/>
            <a:r>
              <a:rPr lang="ru-RU"/>
              <a:t>Второй уровень структуры</a:t>
            </a:r>
            <a:endParaRPr/>
          </a:p>
          <a:p>
            <a:pPr lvl="2"/>
            <a:r>
              <a:rPr lang="ru-RU"/>
              <a:t>Третий уровень структуры</a:t>
            </a:r>
            <a:endParaRPr/>
          </a:p>
          <a:p>
            <a:pPr lvl="3"/>
            <a:r>
              <a:rPr lang="ru-RU"/>
              <a:t>Четвёртый уровень структуры</a:t>
            </a:r>
            <a:endParaRPr/>
          </a:p>
          <a:p>
            <a:pPr lvl="4"/>
            <a:r>
              <a:rPr lang="ru-RU"/>
              <a:t>Пятый уровень структуры</a:t>
            </a:r>
            <a:endParaRPr/>
          </a:p>
          <a:p>
            <a:pPr lvl="5"/>
            <a:r>
              <a:rPr lang="ru-RU"/>
              <a:t>Шестой уровень структуры</a:t>
            </a:r>
            <a:endParaRPr/>
          </a:p>
          <a:p>
            <a:pPr lvl="6"/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9" r:id="rId1"/>
    <p:sldLayoutId id="2147484880" r:id="rId2"/>
    <p:sldLayoutId id="2147484881" r:id="rId3"/>
    <p:sldLayoutId id="2147484882" r:id="rId4"/>
    <p:sldLayoutId id="2147484883" r:id="rId5"/>
    <p:sldLayoutId id="2147484884" r:id="rId6"/>
    <p:sldLayoutId id="2147484885" r:id="rId7"/>
    <p:sldLayoutId id="2147484886" r:id="rId8"/>
    <p:sldLayoutId id="2147484887" r:id="rId9"/>
    <p:sldLayoutId id="2147484888" r:id="rId10"/>
    <p:sldLayoutId id="2147484889" r:id="rId11"/>
    <p:sldLayoutId id="2147484890" r:id="rId12"/>
    <p:sldLayoutId id="2147485059" r:id="rId13"/>
  </p:sldLayoutIdLst>
  <p:transition spd="med">
    <p:cover dir="ld"/>
  </p:transition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003274"/>
                </a:solidFill>
              </a:defRPr>
            </a:lvl1pPr>
          </a:lstStyle>
          <a:p>
            <a:fld id="{6984F79E-56C7-7B41-911B-0440ACBAB0FB}" type="slidenum">
              <a:rPr lang="ru-RU" altLang="x-none"/>
              <a:pPr/>
              <a:t>‹#›</a:t>
            </a:fld>
            <a:endParaRPr lang="ru-RU" altLang="x-none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Образец текста</a:t>
            </a:r>
          </a:p>
          <a:p>
            <a:pPr lvl="1"/>
            <a:r>
              <a:rPr lang="ru-RU" altLang="x-none"/>
              <a:t>Второй уровень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Образец заголовка</a:t>
            </a:r>
          </a:p>
        </p:txBody>
      </p:sp>
      <p:pic>
        <p:nvPicPr>
          <p:cNvPr id="86021" name="navigation8" descr="ujkm,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70" r:id="rId1"/>
    <p:sldLayoutId id="2147485071" r:id="rId2"/>
    <p:sldLayoutId id="2147485072" r:id="rId3"/>
    <p:sldLayoutId id="2147485073" r:id="rId4"/>
    <p:sldLayoutId id="2147485074" r:id="rId5"/>
    <p:sldLayoutId id="2147484931" r:id="rId6"/>
    <p:sldLayoutId id="2147485075" r:id="rId7"/>
    <p:sldLayoutId id="2147485076" r:id="rId8"/>
    <p:sldLayoutId id="2147485077" r:id="rId9"/>
    <p:sldLayoutId id="2147485078" r:id="rId10"/>
    <p:sldLayoutId id="2147485079" r:id="rId11"/>
    <p:sldLayoutId id="2147485080" r:id="rId12"/>
    <p:sldLayoutId id="2147485081" r:id="rId13"/>
  </p:sldLayoutIdLst>
  <p:transition spd="med">
    <p:cover dir="ld"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Arial" charset="0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Arial" charset="0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  <a:ea typeface="Arial" charset="0"/>
          <a:cs typeface="+mn-cs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  <a:ea typeface="Arial" charset="0"/>
          <a:cs typeface="+mn-cs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003274"/>
                </a:solidFill>
              </a:defRPr>
            </a:lvl1pPr>
          </a:lstStyle>
          <a:p>
            <a:fld id="{E82F2C7B-8BFC-1041-A5F1-99DB4CECA541}" type="slidenum">
              <a:rPr lang="ru-RU" altLang="x-none"/>
              <a:pPr/>
              <a:t>‹#›</a:t>
            </a:fld>
            <a:endParaRPr lang="ru-RU" altLang="x-none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Образец текста</a:t>
            </a:r>
          </a:p>
          <a:p>
            <a:pPr lvl="1"/>
            <a:r>
              <a:rPr lang="ru-RU" altLang="x-none"/>
              <a:t>Второй уровень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Образец заголовка</a:t>
            </a:r>
          </a:p>
        </p:txBody>
      </p:sp>
      <p:pic>
        <p:nvPicPr>
          <p:cNvPr id="102405" name="navigation8" descr="ujkm,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90" r:id="rId1"/>
    <p:sldLayoutId id="2147485019" r:id="rId2"/>
    <p:sldLayoutId id="2147485020" r:id="rId3"/>
    <p:sldLayoutId id="2147485021" r:id="rId4"/>
    <p:sldLayoutId id="2147485022" r:id="rId5"/>
    <p:sldLayoutId id="2147485023" r:id="rId6"/>
    <p:sldLayoutId id="2147485024" r:id="rId7"/>
    <p:sldLayoutId id="2147485025" r:id="rId8"/>
    <p:sldLayoutId id="2147485026" r:id="rId9"/>
    <p:sldLayoutId id="2147485027" r:id="rId10"/>
    <p:sldLayoutId id="2147485028" r:id="rId11"/>
    <p:sldLayoutId id="2147485191" r:id="rId12"/>
    <p:sldLayoutId id="2147485192" r:id="rId13"/>
    <p:sldLayoutId id="2147485195" r:id="rId14"/>
  </p:sldLayoutIdLst>
  <p:transition/>
  <p:hf hd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Arial" charset="0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8"/>
        </a:buBlip>
        <a:defRPr sz="1600">
          <a:solidFill>
            <a:schemeClr val="tx1"/>
          </a:solidFill>
          <a:latin typeface="+mn-lt"/>
          <a:ea typeface="Arial" charset="0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9"/>
        </a:buBlip>
        <a:defRPr sz="1400">
          <a:solidFill>
            <a:schemeClr val="tx1"/>
          </a:solidFill>
          <a:latin typeface="+mn-lt"/>
          <a:ea typeface="Arial" charset="0"/>
          <a:cs typeface="+mn-cs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9"/>
        </a:buBlip>
        <a:defRPr sz="2200">
          <a:solidFill>
            <a:schemeClr val="tx1"/>
          </a:solidFill>
          <a:latin typeface="+mn-lt"/>
          <a:ea typeface="Arial" charset="0"/>
          <a:cs typeface="+mn-cs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iftp@dubna.ru" TargetMode="Externa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6"/>
          <p:cNvSpPr txBox="1">
            <a:spLocks noChangeArrowheads="1"/>
          </p:cNvSpPr>
          <p:nvPr/>
        </p:nvSpPr>
        <p:spPr bwMode="auto">
          <a:xfrm>
            <a:off x="287338" y="6270625"/>
            <a:ext cx="1223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Tx/>
              <a:buNone/>
            </a:pPr>
            <a:r>
              <a:rPr lang="ru-RU" altLang="x-none" sz="1800" dirty="0">
                <a:solidFill>
                  <a:schemeClr val="tx2"/>
                </a:solidFill>
              </a:rPr>
              <a:t>2023 г.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7325" y="2713398"/>
            <a:ext cx="8956675" cy="1723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30000"/>
              </a:lnSpc>
              <a:defRPr/>
            </a:pPr>
            <a:r>
              <a:rPr lang="ru-RU" sz="2200" dirty="0">
                <a:solidFill>
                  <a:srgbClr val="003274"/>
                </a:solidFill>
                <a:latin typeface="Arial" charset="0"/>
                <a:ea typeface="DejaVu Sans" charset="0"/>
                <a:cs typeface="DejaVu Sans" charset="0"/>
              </a:rPr>
              <a:t>Кремний-литиевые детекторы ионизирующих излучений. Перспективы применения в аппаратуре радиационного контроля</a:t>
            </a:r>
            <a:endParaRPr lang="ru-RU" sz="800" dirty="0">
              <a:solidFill>
                <a:srgbClr val="003274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 eaLnBrk="1" hangingPunct="1">
              <a:spcBef>
                <a:spcPts val="50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n-ea"/>
                <a:cs typeface="+mn-cs"/>
              </a:rPr>
              <a:t>Лихачев Г.М.</a:t>
            </a:r>
          </a:p>
        </p:txBody>
      </p:sp>
      <p:sp>
        <p:nvSpPr>
          <p:cNvPr id="10243" name="TextShape 1"/>
          <p:cNvSpPr txBox="1">
            <a:spLocks noChangeArrowheads="1"/>
          </p:cNvSpPr>
          <p:nvPr/>
        </p:nvSpPr>
        <p:spPr bwMode="auto">
          <a:xfrm>
            <a:off x="2230438" y="1566863"/>
            <a:ext cx="67262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ru-RU" altLang="x-none" sz="2400" dirty="0">
              <a:solidFill>
                <a:srgbClr val="003274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x-none" sz="1600" dirty="0">
                <a:solidFill>
                  <a:srgbClr val="003274"/>
                </a:solidFill>
              </a:rPr>
              <a:t>Акционерное общество «Институт физико-технических проблем»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ru-RU" altLang="x-none" sz="2200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B8E9-466D-654D-A40E-0B91A36EBD43}" type="slidenum">
              <a:rPr lang="ru-RU" altLang="x-none" smtClean="0"/>
              <a:pPr/>
              <a:t>10</a:t>
            </a:fld>
            <a:endParaRPr lang="ru-RU" altLang="x-none"/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596900" y="268288"/>
            <a:ext cx="76708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x-none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ДКД-Пм-2,5-3А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E06306-0C90-4D64-95ED-E8A938FF4A24}"/>
              </a:ext>
            </a:extLst>
          </p:cNvPr>
          <p:cNvSpPr txBox="1"/>
          <p:nvPr/>
        </p:nvSpPr>
        <p:spPr>
          <a:xfrm>
            <a:off x="536032" y="1394864"/>
            <a:ext cx="803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Основные параметры ДКД-Пм-3А:</a:t>
            </a: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44876B64-B5A7-4EFD-B021-65D6BD7B0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362141"/>
              </p:ext>
            </p:extLst>
          </p:nvPr>
        </p:nvGraphicFramePr>
        <p:xfrm>
          <a:off x="536032" y="2008187"/>
          <a:ext cx="8037262" cy="342256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430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3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3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 dirty="0"/>
                        <a:t>Наименование параметра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 dirty="0"/>
                        <a:t>Значение величины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/>
                        <a:t>Условия измерения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2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 dirty="0" err="1"/>
                        <a:t>Темновой</a:t>
                      </a:r>
                      <a:r>
                        <a:rPr lang="ru-RU" sz="1600" dirty="0"/>
                        <a:t> ток, мкА, не более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 dirty="0"/>
                        <a:t>5,0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 dirty="0"/>
                        <a:t>(20 </a:t>
                      </a:r>
                      <a:r>
                        <a:rPr lang="ru-RU" sz="1600" dirty="0">
                          <a:sym typeface="Symbol"/>
                        </a:rPr>
                        <a:t></a:t>
                      </a:r>
                      <a:r>
                        <a:rPr lang="ru-RU" sz="1600" dirty="0"/>
                        <a:t> 1)</a:t>
                      </a:r>
                      <a:r>
                        <a:rPr lang="ru-RU" sz="1600" dirty="0">
                          <a:sym typeface="Symbol"/>
                        </a:rPr>
                        <a:t></a:t>
                      </a:r>
                      <a:r>
                        <a:rPr lang="ru-RU" sz="1600" dirty="0"/>
                        <a:t>С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4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 dirty="0"/>
                        <a:t>Обратный ток, мкА, не более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 dirty="0"/>
                        <a:t>20,0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 dirty="0"/>
                        <a:t>(50 </a:t>
                      </a:r>
                      <a:r>
                        <a:rPr lang="ru-RU" sz="1600" dirty="0">
                          <a:sym typeface="Symbol"/>
                        </a:rPr>
                        <a:t></a:t>
                      </a:r>
                      <a:r>
                        <a:rPr lang="ru-RU" sz="1600" dirty="0"/>
                        <a:t> 3)</a:t>
                      </a:r>
                      <a:r>
                        <a:rPr lang="ru-RU" sz="1600" dirty="0">
                          <a:sym typeface="Symbol"/>
                        </a:rPr>
                        <a:t></a:t>
                      </a:r>
                      <a:r>
                        <a:rPr lang="ru-RU" sz="1600" dirty="0"/>
                        <a:t>С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 dirty="0"/>
                        <a:t>Энергетический эквивалент шума, кэВ, не более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 dirty="0"/>
                        <a:t>30,0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/>
                        <a:t>(20 </a:t>
                      </a:r>
                      <a:r>
                        <a:rPr lang="ru-RU" sz="1600">
                          <a:sym typeface="Symbol"/>
                        </a:rPr>
                        <a:t></a:t>
                      </a:r>
                      <a:r>
                        <a:rPr lang="ru-RU" sz="1600"/>
                        <a:t> 1)</a:t>
                      </a:r>
                      <a:r>
                        <a:rPr lang="ru-RU" sz="1600">
                          <a:sym typeface="Symbol"/>
                        </a:rPr>
                        <a:t></a:t>
                      </a:r>
                      <a:r>
                        <a:rPr lang="ru-RU" sz="1600"/>
                        <a:t>С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7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/>
                        <a:t>Энергетический эквивалент шума, кэВ, не более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/>
                        <a:t>150,0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/>
                        <a:t>(50 </a:t>
                      </a:r>
                      <a:r>
                        <a:rPr lang="ru-RU" sz="1600">
                          <a:sym typeface="Symbol"/>
                        </a:rPr>
                        <a:t></a:t>
                      </a:r>
                      <a:r>
                        <a:rPr lang="ru-RU" sz="1600"/>
                        <a:t> 3)</a:t>
                      </a:r>
                      <a:r>
                        <a:rPr lang="ru-RU" sz="1600">
                          <a:sym typeface="Symbol"/>
                        </a:rPr>
                        <a:t></a:t>
                      </a:r>
                      <a:r>
                        <a:rPr lang="ru-RU" sz="1600"/>
                        <a:t>С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6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 dirty="0"/>
                        <a:t>Энергетическое разрешение для бета-частиц </a:t>
                      </a:r>
                      <a:r>
                        <a:rPr lang="en-US" sz="1600" dirty="0"/>
                        <a:t>c</a:t>
                      </a:r>
                      <a:r>
                        <a:rPr lang="ru-RU" sz="1600" dirty="0"/>
                        <a:t> энергией 975,6 кэВ изотопа </a:t>
                      </a:r>
                      <a:r>
                        <a:rPr lang="ru-RU" sz="1600" baseline="30000" dirty="0"/>
                        <a:t>207</a:t>
                      </a:r>
                      <a:r>
                        <a:rPr lang="en-US" sz="1600" dirty="0"/>
                        <a:t>Bi</a:t>
                      </a:r>
                      <a:r>
                        <a:rPr lang="ru-RU" sz="1600" dirty="0"/>
                        <a:t>, кэВ, не более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 dirty="0"/>
                        <a:t>30,0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 dirty="0"/>
                        <a:t>(20 </a:t>
                      </a:r>
                      <a:r>
                        <a:rPr lang="ru-RU" sz="1600" dirty="0">
                          <a:sym typeface="Symbol"/>
                        </a:rPr>
                        <a:t></a:t>
                      </a:r>
                      <a:r>
                        <a:rPr lang="ru-RU" sz="1600" dirty="0"/>
                        <a:t> 1)</a:t>
                      </a:r>
                      <a:r>
                        <a:rPr lang="ru-RU" sz="1600" dirty="0">
                          <a:sym typeface="Symbol"/>
                        </a:rPr>
                        <a:t></a:t>
                      </a:r>
                      <a:r>
                        <a:rPr lang="ru-RU" sz="1600" dirty="0"/>
                        <a:t>С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6689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B8E9-466D-654D-A40E-0B91A36EBD43}" type="slidenum">
              <a:rPr lang="ru-RU" altLang="x-none" smtClean="0"/>
              <a:pPr/>
              <a:t>11</a:t>
            </a:fld>
            <a:endParaRPr lang="ru-RU" altLang="x-none"/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596900" y="268288"/>
            <a:ext cx="76708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x-none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ДКГ</a:t>
            </a: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7AF57AAD-F889-4958-93C8-593672E66B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6185665"/>
              </p:ext>
            </p:extLst>
          </p:nvPr>
        </p:nvGraphicFramePr>
        <p:xfrm>
          <a:off x="4222222" y="3773714"/>
          <a:ext cx="4664603" cy="2581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4" descr="D:\Документы\01 Лаборатория\Презентация\2018-10-11 в Обнинск\ДКГ\Кристаллы\ДКГ кристаллы.jpg">
            <a:extLst>
              <a:ext uri="{FF2B5EF4-FFF2-40B4-BE49-F238E27FC236}">
                <a16:creationId xmlns:a16="http://schemas.microsoft.com/office/drawing/2014/main" id="{8B63D726-864E-4EB5-AA47-C33204676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3914" t="22093" r="7453" b="6851"/>
          <a:stretch>
            <a:fillRect/>
          </a:stretch>
        </p:blipFill>
        <p:spPr bwMode="auto">
          <a:xfrm>
            <a:off x="6011501" y="4281575"/>
            <a:ext cx="2779414" cy="1883686"/>
          </a:xfrm>
          <a:prstGeom prst="rect">
            <a:avLst/>
          </a:prstGeom>
          <a:noFill/>
        </p:spPr>
      </p:pic>
      <p:pic>
        <p:nvPicPr>
          <p:cNvPr id="9" name="Picture 1" descr="D:\Документы\01 Лаборатория\Презентация\2018-10-11 в Обнинск\ДКГ\2018-10-31\ДКГ.jpg">
            <a:extLst>
              <a:ext uri="{FF2B5EF4-FFF2-40B4-BE49-F238E27FC236}">
                <a16:creationId xmlns:a16="http://schemas.microsoft.com/office/drawing/2014/main" id="{A91C9C2C-21DF-4F3D-B4BB-D0BD3C2DA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6147" t="7007" r="7565" b="6127"/>
          <a:stretch>
            <a:fillRect/>
          </a:stretch>
        </p:blipFill>
        <p:spPr bwMode="auto">
          <a:xfrm>
            <a:off x="0" y="1054100"/>
            <a:ext cx="5384800" cy="3909512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D4616A-A886-4503-BEEB-5EFE4D88335C}"/>
              </a:ext>
            </a:extLst>
          </p:cNvPr>
          <p:cNvSpPr txBox="1"/>
          <p:nvPr/>
        </p:nvSpPr>
        <p:spPr>
          <a:xfrm>
            <a:off x="5314384" y="1692884"/>
            <a:ext cx="35761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Детектор кремниевый гамма-излучения предназначен для измерения в режиме импульсного счета мощности экспозиционной дозы гамма-излучения с энергией от 0,08 до 7,0 МэВ в диапазоне от 10</a:t>
            </a:r>
            <a:r>
              <a:rPr lang="ru-RU" baseline="30000" dirty="0">
                <a:solidFill>
                  <a:schemeClr val="tx2"/>
                </a:solidFill>
              </a:rPr>
              <a:t>-4</a:t>
            </a:r>
            <a:r>
              <a:rPr lang="ru-RU" dirty="0">
                <a:solidFill>
                  <a:schemeClr val="tx2"/>
                </a:solidFill>
              </a:rPr>
              <a:t> до 10</a:t>
            </a:r>
            <a:r>
              <a:rPr lang="ru-RU" baseline="30000" dirty="0">
                <a:solidFill>
                  <a:schemeClr val="tx2"/>
                </a:solidFill>
              </a:rPr>
              <a:t>3</a:t>
            </a:r>
            <a:r>
              <a:rPr lang="ru-RU" dirty="0">
                <a:solidFill>
                  <a:schemeClr val="tx2"/>
                </a:solidFill>
              </a:rPr>
              <a:t> Р/ч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0A49C8-1A1E-4D3A-8662-1187CD7FC622}"/>
              </a:ext>
            </a:extLst>
          </p:cNvPr>
          <p:cNvSpPr txBox="1"/>
          <p:nvPr/>
        </p:nvSpPr>
        <p:spPr>
          <a:xfrm>
            <a:off x="162961" y="4734964"/>
            <a:ext cx="5703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Детектор представляет собой два кремниевых кристалла, с созданными в них за счет дрейфа ионов лития p-i-n-структурами. Кристаллы установлены в одном неразборном металлическом корпусе.</a:t>
            </a:r>
          </a:p>
        </p:txBody>
      </p:sp>
    </p:spTree>
    <p:extLst>
      <p:ext uri="{BB962C8B-B14F-4D97-AF65-F5344CB8AC3E}">
        <p14:creationId xmlns:p14="http://schemas.microsoft.com/office/powerpoint/2010/main" val="289661172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B8E9-466D-654D-A40E-0B91A36EBD43}" type="slidenum">
              <a:rPr lang="ru-RU" altLang="x-none" smtClean="0"/>
              <a:pPr/>
              <a:t>12</a:t>
            </a:fld>
            <a:endParaRPr lang="ru-RU" altLang="x-none"/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596900" y="268288"/>
            <a:ext cx="76708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x-none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ДКГ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97AADAA6-C666-44F5-A679-54F00F77A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078342"/>
              </p:ext>
            </p:extLst>
          </p:nvPr>
        </p:nvGraphicFramePr>
        <p:xfrm>
          <a:off x="295069" y="2530475"/>
          <a:ext cx="8591756" cy="251818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114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988265588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1528078415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1764143606"/>
                    </a:ext>
                  </a:extLst>
                </a:gridCol>
                <a:gridCol w="1781175">
                  <a:extLst>
                    <a:ext uri="{9D8B030D-6E8A-4147-A177-3AD203B41FA5}">
                      <a16:colId xmlns:a16="http://schemas.microsoft.com/office/drawing/2014/main" val="333190227"/>
                    </a:ext>
                  </a:extLst>
                </a:gridCol>
              </a:tblGrid>
              <a:tr h="847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 dirty="0"/>
                        <a:t>Рабочее напряжение, В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 dirty="0"/>
                        <a:t>Обратный ток, мкА,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 dirty="0"/>
                        <a:t>не более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Чувствительность,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имп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мкР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к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-излучению с энергией              0,661 МэВ изотопа 137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Cs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Энергетический эквивалент шума, кэВ,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более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  <a:tab pos="449580" algn="l"/>
                        </a:tabLst>
                        <a:defRPr/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гр. А, Б, 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  <a:tab pos="449580" algn="l"/>
                        </a:tabLst>
                        <a:defRPr/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гр. А, Б, 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гр. 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гр. 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гр. 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гр. А, Б, В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066666"/>
                  </a:ext>
                </a:extLst>
              </a:tr>
              <a:tr h="354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 dirty="0"/>
                        <a:t>Кристалл №1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 dirty="0"/>
                        <a:t>60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 dirty="0"/>
                        <a:t>2,5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22,5 - 30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30 - 40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40 - 60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 dirty="0"/>
                        <a:t>Кристалл №2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 dirty="0"/>
                        <a:t>60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 dirty="0"/>
                        <a:t>1,2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0,4 - 0,7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0,8 – 1,5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0,4 – 0,7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86B3231-846E-482B-8A42-E525AFB5F2A0}"/>
              </a:ext>
            </a:extLst>
          </p:cNvPr>
          <p:cNvSpPr txBox="1"/>
          <p:nvPr/>
        </p:nvSpPr>
        <p:spPr>
          <a:xfrm>
            <a:off x="236230" y="1724124"/>
            <a:ext cx="8709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При пороге дискриминации 70 кэВ обеспечиваются следующие параметры детектора:</a:t>
            </a:r>
          </a:p>
        </p:txBody>
      </p:sp>
    </p:spTree>
    <p:extLst>
      <p:ext uri="{BB962C8B-B14F-4D97-AF65-F5344CB8AC3E}">
        <p14:creationId xmlns:p14="http://schemas.microsoft.com/office/powerpoint/2010/main" val="429321126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2EA480D-A91C-48EF-B531-612BA7C2FC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B8E9-466D-654D-A40E-0B91A36EBD43}" type="slidenum">
              <a:rPr lang="ru-RU" altLang="x-none" smtClean="0"/>
              <a:pPr/>
              <a:t>13</a:t>
            </a:fld>
            <a:endParaRPr lang="ru-RU" altLang="x-none"/>
          </a:p>
        </p:txBody>
      </p:sp>
      <p:pic>
        <p:nvPicPr>
          <p:cNvPr id="3" name="Picture 2" descr="D:\Документы\01 Лаборатория\Презентация\2018-10-11 в Обнинск\брошура ОИЯИ\Брошура.jpg">
            <a:extLst>
              <a:ext uri="{FF2B5EF4-FFF2-40B4-BE49-F238E27FC236}">
                <a16:creationId xmlns:a16="http://schemas.microsoft.com/office/drawing/2014/main" id="{FC4661D5-B6F8-4C53-B477-6A279ECB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1120544"/>
            <a:ext cx="3252787" cy="498339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83980A-6C5F-4DDB-8EB2-BAD51F949F18}"/>
              </a:ext>
            </a:extLst>
          </p:cNvPr>
          <p:cNvSpPr txBox="1"/>
          <p:nvPr/>
        </p:nvSpPr>
        <p:spPr>
          <a:xfrm>
            <a:off x="3695699" y="1350010"/>
            <a:ext cx="508587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Лукьянов С.М. и др. 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Кластерная структура </a:t>
            </a:r>
            <a:r>
              <a:rPr lang="ru-RU" sz="1600" baseline="30000" dirty="0">
                <a:solidFill>
                  <a:schemeClr val="tx2">
                    <a:lumMod val="75000"/>
                  </a:schemeClr>
                </a:solidFill>
              </a:rPr>
              <a:t>9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Ве</a:t>
            </a:r>
          </a:p>
          <a:p>
            <a:endParaRPr lang="ru-RU" sz="1600" b="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600" b="0" dirty="0">
                <a:solidFill>
                  <a:schemeClr val="tx2">
                    <a:lumMod val="75000"/>
                  </a:schemeClr>
                </a:solidFill>
              </a:rPr>
              <a:t>Измерены угловые распределения протонов, дейтронов, тритонов и альфа-частиц, полученных в реакции    </a:t>
            </a:r>
            <a:br>
              <a:rPr lang="ru-RU" sz="16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0" baseline="30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sz="1600" b="0" dirty="0">
                <a:solidFill>
                  <a:schemeClr val="tx2">
                    <a:lumMod val="75000"/>
                  </a:schemeClr>
                </a:solidFill>
              </a:rPr>
              <a:t>Н + </a:t>
            </a:r>
            <a:r>
              <a:rPr lang="ru-RU" sz="1600" b="0" baseline="30000" dirty="0">
                <a:solidFill>
                  <a:schemeClr val="tx2">
                    <a:lumMod val="75000"/>
                  </a:schemeClr>
                </a:solidFill>
              </a:rPr>
              <a:t>9</a:t>
            </a:r>
            <a:r>
              <a:rPr lang="ru-RU" sz="1600" b="0" dirty="0">
                <a:solidFill>
                  <a:schemeClr val="tx2">
                    <a:lumMod val="75000"/>
                  </a:schemeClr>
                </a:solidFill>
              </a:rPr>
              <a:t>Ве при энергии </a:t>
            </a:r>
            <a:r>
              <a:rPr lang="ru-RU" sz="1600" b="0" dirty="0" err="1">
                <a:solidFill>
                  <a:schemeClr val="tx2">
                    <a:lumMod val="75000"/>
                  </a:schemeClr>
                </a:solidFill>
              </a:rPr>
              <a:t>Е</a:t>
            </a:r>
            <a:r>
              <a:rPr lang="ru-RU" sz="1600" b="0" baseline="-25000" dirty="0" err="1">
                <a:solidFill>
                  <a:schemeClr val="tx2">
                    <a:lumMod val="75000"/>
                  </a:schemeClr>
                </a:solidFill>
              </a:rPr>
              <a:t>лаб</a:t>
            </a:r>
            <a:r>
              <a:rPr lang="ru-RU" sz="1600" b="0" dirty="0">
                <a:solidFill>
                  <a:schemeClr val="tx2">
                    <a:lumMod val="75000"/>
                  </a:schemeClr>
                </a:solidFill>
              </a:rPr>
              <a:t> = 19,5 МэВ, с целью изучения внутренней кластерной структуры </a:t>
            </a:r>
            <a:r>
              <a:rPr lang="ru-RU" sz="1600" b="0" baseline="30000" dirty="0">
                <a:solidFill>
                  <a:schemeClr val="tx2">
                    <a:lumMod val="75000"/>
                  </a:schemeClr>
                </a:solidFill>
              </a:rPr>
              <a:t>9</a:t>
            </a:r>
            <a:r>
              <a:rPr lang="ru-RU" sz="1600" b="0" dirty="0">
                <a:solidFill>
                  <a:schemeClr val="tx2">
                    <a:lumMod val="75000"/>
                  </a:schemeClr>
                </a:solidFill>
              </a:rPr>
              <a:t>Ве и возможной передачи </a:t>
            </a:r>
            <a:r>
              <a:rPr lang="ru-RU" sz="1600" b="0" baseline="30000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ru-RU" sz="1600" b="0" dirty="0">
                <a:solidFill>
                  <a:schemeClr val="tx2">
                    <a:lumMod val="75000"/>
                  </a:schemeClr>
                </a:solidFill>
              </a:rPr>
              <a:t>Не-кластера. Анализ предполагает значительный вклад </a:t>
            </a:r>
            <a:r>
              <a:rPr lang="ru-RU" sz="1600" b="0" dirty="0" err="1">
                <a:solidFill>
                  <a:schemeClr val="tx2">
                    <a:lumMod val="75000"/>
                  </a:schemeClr>
                </a:solidFill>
              </a:rPr>
              <a:t>пятинуклонной</a:t>
            </a:r>
            <a:r>
              <a:rPr lang="ru-RU" sz="1600" b="0" dirty="0">
                <a:solidFill>
                  <a:schemeClr val="tx2">
                    <a:lumMod val="75000"/>
                  </a:schemeClr>
                </a:solidFill>
              </a:rPr>
              <a:t> передачи в канал реакции </a:t>
            </a:r>
            <a:r>
              <a:rPr lang="en-US" sz="1600" b="0" baseline="30000" dirty="0">
                <a:solidFill>
                  <a:schemeClr val="tx2">
                    <a:lumMod val="75000"/>
                  </a:schemeClr>
                </a:solidFill>
              </a:rPr>
              <a:t>9</a:t>
            </a:r>
            <a:r>
              <a:rPr lang="en-US" sz="1600" b="0" dirty="0">
                <a:solidFill>
                  <a:schemeClr val="tx2">
                    <a:lumMod val="75000"/>
                  </a:schemeClr>
                </a:solidFill>
              </a:rPr>
              <a:t>Be(</a:t>
            </a:r>
            <a:r>
              <a:rPr lang="en-US" sz="1600" b="0" i="1" dirty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en-US" sz="1600" b="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600" b="0" baseline="30000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en-US" sz="1600" b="0" dirty="0">
                <a:solidFill>
                  <a:schemeClr val="tx2">
                    <a:lumMod val="75000"/>
                  </a:schemeClr>
                </a:solidFill>
              </a:rPr>
              <a:t>He)</a:t>
            </a:r>
            <a:r>
              <a:rPr lang="en-US" sz="1600" b="0" baseline="30000" dirty="0">
                <a:solidFill>
                  <a:schemeClr val="tx2">
                    <a:lumMod val="75000"/>
                  </a:schemeClr>
                </a:solidFill>
              </a:rPr>
              <a:t>7</a:t>
            </a:r>
            <a:r>
              <a:rPr lang="en-US" sz="1600" b="0" dirty="0">
                <a:solidFill>
                  <a:schemeClr val="tx2">
                    <a:lumMod val="75000"/>
                  </a:schemeClr>
                </a:solidFill>
              </a:rPr>
              <a:t>Li.</a:t>
            </a:r>
          </a:p>
          <a:p>
            <a:pPr algn="just"/>
            <a:endParaRPr lang="ru-RU" sz="1600" b="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1600" b="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1600" b="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1600" b="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600" b="0" dirty="0">
                <a:solidFill>
                  <a:schemeClr val="tx2">
                    <a:lumMod val="75000"/>
                  </a:schemeClr>
                </a:solidFill>
              </a:rPr>
              <a:t>Работа выполнена в Лаборатории ядерных реакций </a:t>
            </a:r>
            <a:br>
              <a:rPr lang="ru-RU" sz="16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0" dirty="0">
                <a:solidFill>
                  <a:schemeClr val="tx2">
                    <a:lumMod val="75000"/>
                  </a:schemeClr>
                </a:solidFill>
              </a:rPr>
              <a:t>им. Г. Н. Флёрова ОИЯИ (Дубна) в 2017 год совместно со специалистами из России, Казахстана, Чехии, Финляндии, Вьетнама, применяя детекторы</a:t>
            </a:r>
            <a:br>
              <a:rPr lang="ru-RU" sz="16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u="sng" dirty="0">
                <a:solidFill>
                  <a:schemeClr val="tx2">
                    <a:lumMod val="75000"/>
                  </a:schemeClr>
                </a:solidFill>
              </a:rPr>
              <a:t>ДКД-Пм-2,5-3А</a:t>
            </a:r>
            <a:r>
              <a:rPr lang="ru-RU" sz="1600" b="0" dirty="0">
                <a:solidFill>
                  <a:schemeClr val="tx2">
                    <a:lumMod val="75000"/>
                  </a:schemeClr>
                </a:solidFill>
              </a:rPr>
              <a:t> производства АО «ИФТП».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6166751B-866B-4869-90FE-58514D53F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00" y="268288"/>
            <a:ext cx="76708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x-none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Применяемость</a:t>
            </a:r>
          </a:p>
        </p:txBody>
      </p:sp>
    </p:spTree>
    <p:extLst>
      <p:ext uri="{BB962C8B-B14F-4D97-AF65-F5344CB8AC3E}">
        <p14:creationId xmlns:p14="http://schemas.microsoft.com/office/powerpoint/2010/main" val="227297854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B8E9-466D-654D-A40E-0B91A36EBD43}" type="slidenum">
              <a:rPr lang="ru-RU" altLang="x-none" smtClean="0"/>
              <a:pPr/>
              <a:t>14</a:t>
            </a:fld>
            <a:endParaRPr lang="ru-RU" altLang="x-none"/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596900" y="268288"/>
            <a:ext cx="76708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x-none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Сравнение </a:t>
            </a:r>
            <a:r>
              <a:rPr lang="en-US" altLang="x-none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Si(Li) </a:t>
            </a:r>
            <a:r>
              <a:rPr lang="ru-RU" altLang="x-none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детектора с ионно-имплантационным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7F9845DD-8612-4CC6-B69B-2DE1C9A84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909331"/>
              </p:ext>
            </p:extLst>
          </p:nvPr>
        </p:nvGraphicFramePr>
        <p:xfrm>
          <a:off x="160020" y="1653930"/>
          <a:ext cx="8831580" cy="40233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511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5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Преимущества</a:t>
                      </a:r>
                      <a:r>
                        <a:rPr lang="ru-RU" sz="16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600" baseline="0" dirty="0" err="1">
                          <a:solidFill>
                            <a:schemeClr val="tx2"/>
                          </a:solidFill>
                        </a:rPr>
                        <a:t>ИИ-кристаллов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Преимущества 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Si(Li)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 кристаллов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720">
                <a:tc>
                  <a:txBody>
                    <a:bodyPr/>
                    <a:lstStyle/>
                    <a:p>
                      <a:pPr marL="228600" indent="-228600" algn="ctr">
                        <a:buAutoNum type="arabicPeriod"/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Низкие токи утечек</a:t>
                      </a:r>
                      <a:r>
                        <a:rPr lang="ru-RU" sz="1600" baseline="0" dirty="0">
                          <a:solidFill>
                            <a:schemeClr val="tx2"/>
                          </a:solidFill>
                        </a:rPr>
                        <a:t> (до 10 нА)</a:t>
                      </a:r>
                    </a:p>
                    <a:p>
                      <a:pPr marL="228600" indent="-228600" algn="ctr">
                        <a:buAutoNum type="arabicPeriod"/>
                      </a:pPr>
                      <a:r>
                        <a:rPr lang="ru-RU" sz="1600" baseline="0" dirty="0">
                          <a:solidFill>
                            <a:schemeClr val="tx2"/>
                          </a:solidFill>
                        </a:rPr>
                        <a:t>Технология изготовления типична для всей микроэлектронной промышленности, что расширяет диапазон предприятий-изготовителей</a:t>
                      </a:r>
                    </a:p>
                    <a:p>
                      <a:pPr marL="228600" indent="-228600" algn="ctr">
                        <a:buAutoNum type="arabicPeriod"/>
                      </a:pPr>
                      <a:r>
                        <a:rPr lang="ru-RU" sz="1600" baseline="0" dirty="0">
                          <a:solidFill>
                            <a:schemeClr val="tx2"/>
                          </a:solidFill>
                        </a:rPr>
                        <a:t>Широкий температурный диапазон работы – до 90 </a:t>
                      </a:r>
                      <a:r>
                        <a:rPr lang="ru-RU" sz="1600" baseline="0" dirty="0">
                          <a:solidFill>
                            <a:schemeClr val="tx2"/>
                          </a:solidFill>
                          <a:sym typeface="Symbol"/>
                        </a:rPr>
                        <a:t>С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2"/>
                          </a:solidFill>
                        </a:rPr>
                        <a:t>1. Простая технология по отношению к </a:t>
                      </a:r>
                      <a:r>
                        <a:rPr lang="ru-RU" sz="1600" baseline="0" dirty="0">
                          <a:solidFill>
                            <a:schemeClr val="tx2"/>
                          </a:solidFill>
                        </a:rPr>
                        <a:t>микроэлектронной промышленности</a:t>
                      </a:r>
                      <a:r>
                        <a:rPr lang="ru-RU" sz="1600" b="0" baseline="0" dirty="0">
                          <a:solidFill>
                            <a:schemeClr val="tx2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2"/>
                          </a:solidFill>
                        </a:rPr>
                        <a:t>2. Низкая по отношению к кремнию для ионно-имплантированных детекторов стоимость исходного кремния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2"/>
                          </a:solidFill>
                        </a:rPr>
                        <a:t>3. Низкая емкость детектора (</a:t>
                      </a:r>
                      <a:r>
                        <a:rPr lang="ru-RU" sz="1600" baseline="0" dirty="0">
                          <a:solidFill>
                            <a:schemeClr val="tx2"/>
                          </a:solidFill>
                          <a:sym typeface="Symbol"/>
                        </a:rPr>
                        <a:t>до 5-6 пФ)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57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/>
                          </a:solidFill>
                        </a:rPr>
                        <a:t>Недостатки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</a:rPr>
                        <a:t>ИИ-кристаллов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/>
                          </a:solidFill>
                        </a:rPr>
                        <a:t>Недостатки 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Si(Li)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</a:rPr>
                        <a:t> кристаллов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720">
                <a:tc>
                  <a:txBody>
                    <a:bodyPr/>
                    <a:lstStyle/>
                    <a:p>
                      <a:pPr marL="228600" indent="-228600" algn="ctr">
                        <a:buAutoNum type="arabicPeriod"/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</a:rPr>
                        <a:t>Дорогостоящие технологические</a:t>
                      </a:r>
                      <a:r>
                        <a:rPr lang="ru-RU" sz="1600" b="0" baseline="0" dirty="0">
                          <a:solidFill>
                            <a:schemeClr val="tx2"/>
                          </a:solidFill>
                        </a:rPr>
                        <a:t> операции микроэлектронной промышленности</a:t>
                      </a:r>
                    </a:p>
                    <a:p>
                      <a:pPr marL="228600" indent="-228600" algn="ctr">
                        <a:buAutoNum type="arabicPeriod"/>
                      </a:pPr>
                      <a:r>
                        <a:rPr lang="ru-RU" sz="1600" baseline="0" dirty="0">
                          <a:solidFill>
                            <a:schemeClr val="tx2"/>
                          </a:solidFill>
                        </a:rPr>
                        <a:t>Высокая стоимость исходного кремния, который в настоящее время не выращивается в России</a:t>
                      </a:r>
                    </a:p>
                    <a:p>
                      <a:pPr marL="228600" indent="-228600" algn="ctr">
                        <a:buAutoNum type="arabicPeriod"/>
                      </a:pPr>
                      <a:r>
                        <a:rPr lang="ru-RU" sz="1600" baseline="0" dirty="0">
                          <a:solidFill>
                            <a:schemeClr val="tx2"/>
                          </a:solidFill>
                        </a:rPr>
                        <a:t>Высокая емкость детектора (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  <a:sym typeface="Symbol"/>
                        </a:rPr>
                        <a:t>&gt; 80</a:t>
                      </a:r>
                      <a:r>
                        <a:rPr lang="ru-RU" sz="1600" baseline="0" dirty="0">
                          <a:solidFill>
                            <a:schemeClr val="tx2"/>
                          </a:solidFill>
                        </a:rPr>
                        <a:t> пФ)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buAutoNum type="arabicPeriod"/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Высокие токи утечки (300-5000</a:t>
                      </a:r>
                      <a:r>
                        <a:rPr lang="ru-RU" sz="1600" baseline="0" dirty="0">
                          <a:solidFill>
                            <a:schemeClr val="tx2"/>
                          </a:solidFill>
                        </a:rPr>
                        <a:t> нА)</a:t>
                      </a:r>
                    </a:p>
                    <a:p>
                      <a:pPr marL="228600" indent="-228600" algn="ctr">
                        <a:buAutoNum type="arabicPeriod"/>
                      </a:pPr>
                      <a:r>
                        <a:rPr lang="ru-RU" sz="1600" baseline="0" dirty="0">
                          <a:solidFill>
                            <a:schemeClr val="tx2"/>
                          </a:solidFill>
                        </a:rPr>
                        <a:t>Рабочий температурный диапазон – </a:t>
                      </a:r>
                      <a:br>
                        <a:rPr lang="ru-RU" sz="1600" baseline="0" dirty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600" baseline="0" dirty="0">
                          <a:solidFill>
                            <a:schemeClr val="tx2"/>
                          </a:solidFill>
                        </a:rPr>
                        <a:t>до 60 </a:t>
                      </a:r>
                      <a:r>
                        <a:rPr lang="ru-RU" sz="1600" baseline="0" dirty="0">
                          <a:solidFill>
                            <a:schemeClr val="tx2"/>
                          </a:solidFill>
                          <a:sym typeface="Symbol"/>
                        </a:rPr>
                        <a:t>С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21401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1457325" y="5252138"/>
            <a:ext cx="6734175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ru-RU" altLang="x-none" sz="1600" b="0" dirty="0">
                <a:solidFill>
                  <a:schemeClr val="tx2"/>
                </a:solidFill>
                <a:latin typeface="+mn-lt"/>
              </a:rPr>
              <a:t>141980 г. Дубна  Московской обл.   ул. Курчатова 4,  АО «ИФТП» </a:t>
            </a:r>
          </a:p>
          <a:p>
            <a:pPr algn="ctr" eaLnBrk="1" hangingPunct="1">
              <a:lnSpc>
                <a:spcPct val="120000"/>
              </a:lnSpc>
            </a:pPr>
            <a:r>
              <a:rPr lang="ru-RU" altLang="x-none" sz="1600" b="0" dirty="0">
                <a:solidFill>
                  <a:schemeClr val="tx2"/>
                </a:solidFill>
                <a:latin typeface="+mn-lt"/>
              </a:rPr>
              <a:t>тел.: /49621</a:t>
            </a:r>
            <a:r>
              <a:rPr lang="ru-RU" altLang="x-none" sz="1600" b="0">
                <a:solidFill>
                  <a:schemeClr val="tx2"/>
                </a:solidFill>
                <a:latin typeface="+mn-lt"/>
              </a:rPr>
              <a:t>/ 70645  </a:t>
            </a:r>
            <a:r>
              <a:rPr lang="ru-RU" altLang="x-none" sz="1600" b="0" dirty="0">
                <a:solidFill>
                  <a:schemeClr val="tx2"/>
                </a:solidFill>
                <a:latin typeface="+mn-lt"/>
              </a:rPr>
              <a:t>факс: 65082</a:t>
            </a:r>
          </a:p>
          <a:p>
            <a:pPr algn="ctr" eaLnBrk="1" hangingPunct="1">
              <a:lnSpc>
                <a:spcPct val="120000"/>
              </a:lnSpc>
            </a:pPr>
            <a:r>
              <a:rPr lang="ru-RU" altLang="x-none" sz="1600" b="0" dirty="0" err="1">
                <a:solidFill>
                  <a:schemeClr val="tx2"/>
                </a:solidFill>
                <a:latin typeface="+mn-lt"/>
              </a:rPr>
              <a:t>E-mail</a:t>
            </a:r>
            <a:r>
              <a:rPr lang="ru-RU" altLang="x-none" sz="1600" b="0" dirty="0">
                <a:solidFill>
                  <a:schemeClr val="tx2"/>
                </a:solidFill>
                <a:latin typeface="+mn-lt"/>
              </a:rPr>
              <a:t>:  </a:t>
            </a:r>
            <a:r>
              <a:rPr lang="en-US" altLang="x-none" sz="1600" b="0" dirty="0">
                <a:solidFill>
                  <a:schemeClr val="tx2"/>
                </a:solidFill>
                <a:latin typeface="+mn-lt"/>
                <a:hlinkClick r:id="rId2"/>
              </a:rPr>
              <a:t>iftp@dubna.ru</a:t>
            </a:r>
            <a:r>
              <a:rPr lang="ru-RU" altLang="x-none" sz="1600" b="0" dirty="0">
                <a:solidFill>
                  <a:schemeClr val="tx2"/>
                </a:solidFill>
                <a:latin typeface="+mn-lt"/>
              </a:rPr>
              <a:t>      </a:t>
            </a:r>
            <a:r>
              <a:rPr lang="en-US" altLang="x-none" sz="1600" b="0" dirty="0" err="1">
                <a:solidFill>
                  <a:schemeClr val="tx2"/>
                </a:solidFill>
                <a:latin typeface="+mn-lt"/>
              </a:rPr>
              <a:t>www.iftp.ru</a:t>
            </a:r>
            <a:endParaRPr lang="ru-RU" altLang="x-none" sz="16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758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267700" y="6400800"/>
            <a:ext cx="8763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7DF2C2F4-053A-DF48-80CC-394A32373A35}" type="slidenum">
              <a:rPr lang="ru-RU" altLang="x-none">
                <a:solidFill>
                  <a:srgbClr val="001E5B"/>
                </a:solidFill>
              </a:rPr>
              <a:pPr/>
              <a:t>15</a:t>
            </a:fld>
            <a:endParaRPr lang="ru-RU" altLang="x-none" dirty="0">
              <a:solidFill>
                <a:srgbClr val="001E5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7572" y="2372810"/>
            <a:ext cx="7007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0" dirty="0">
                <a:solidFill>
                  <a:schemeClr val="tx2"/>
                </a:solidFill>
                <a:latin typeface="+mj-lt"/>
              </a:rPr>
              <a:t>Благодарю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784797410"/>
              </p:ext>
            </p:extLst>
          </p:nvPr>
        </p:nvGraphicFramePr>
        <p:xfrm>
          <a:off x="-1066800" y="30480"/>
          <a:ext cx="1099185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B8E9-466D-654D-A40E-0B91A36EBD43}" type="slidenum">
              <a:rPr lang="ru-RU" altLang="x-none" smtClean="0"/>
              <a:pPr/>
              <a:t>2</a:t>
            </a:fld>
            <a:endParaRPr lang="ru-RU" altLang="x-none" dirty="0"/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596900" y="268288"/>
            <a:ext cx="76708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x-none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АО «ИФТП»</a:t>
            </a:r>
          </a:p>
        </p:txBody>
      </p:sp>
      <p:pic>
        <p:nvPicPr>
          <p:cNvPr id="18434" name="Picture 2" descr="D:\Документы\01 Лаборатория\Презентация\2018-10-11 в Обнинск\ИФТП\image00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7125" y="3300413"/>
            <a:ext cx="1581150" cy="1185862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6935747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B8E9-466D-654D-A40E-0B91A36EBD43}" type="slidenum">
              <a:rPr lang="ru-RU" altLang="x-none" smtClean="0"/>
              <a:pPr/>
              <a:t>3</a:t>
            </a:fld>
            <a:endParaRPr lang="ru-RU" altLang="x-none"/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596900" y="268288"/>
            <a:ext cx="76708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x-none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Полупроводниковые детекторы АО «ИФТП»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25938645"/>
              </p:ext>
            </p:extLst>
          </p:nvPr>
        </p:nvGraphicFramePr>
        <p:xfrm>
          <a:off x="-1066800" y="31750"/>
          <a:ext cx="10991850" cy="6826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3505" y="4239326"/>
            <a:ext cx="820185" cy="856910"/>
          </a:xfrm>
          <a:prstGeom prst="rect">
            <a:avLst/>
          </a:prstGeom>
        </p:spPr>
      </p:pic>
      <p:pic>
        <p:nvPicPr>
          <p:cNvPr id="6" name="Рисунок 9" descr="IMG_20141119_162028.jpg"/>
          <p:cNvPicPr>
            <a:picLocks noChangeAspect="1"/>
          </p:cNvPicPr>
          <p:nvPr/>
        </p:nvPicPr>
        <p:blipFill>
          <a:blip r:embed="rId8" cstate="print"/>
          <a:srcRect l="27301" t="39017" r="32332" b="31383"/>
          <a:stretch>
            <a:fillRect/>
          </a:stretch>
        </p:blipFill>
        <p:spPr bwMode="auto">
          <a:xfrm>
            <a:off x="1095478" y="1394001"/>
            <a:ext cx="1038699" cy="1015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F:\!!!! ИФТП\Презентация\Поиск\Фото копия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5321" y="1493393"/>
            <a:ext cx="1013141" cy="916225"/>
          </a:xfrm>
          <a:prstGeom prst="rect">
            <a:avLst/>
          </a:prstGeom>
          <a:noFill/>
        </p:spPr>
      </p:pic>
      <p:pic>
        <p:nvPicPr>
          <p:cNvPr id="8" name="Picture 2" descr="D:\Документы\01 Лаборатория\Презентация\2018-10-11 в Обнинск\ОЧГ\01\ОЧГ 0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5321" y="4108137"/>
            <a:ext cx="1215974" cy="1119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747387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B8E9-466D-654D-A40E-0B91A36EBD43}" type="slidenum">
              <a:rPr lang="ru-RU" altLang="x-none" smtClean="0"/>
              <a:pPr/>
              <a:t>4</a:t>
            </a:fld>
            <a:endParaRPr lang="ru-RU" altLang="x-none"/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596900" y="268288"/>
            <a:ext cx="76708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x-none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Виды кремниевых детекторов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45909298"/>
              </p:ext>
            </p:extLst>
          </p:nvPr>
        </p:nvGraphicFramePr>
        <p:xfrm>
          <a:off x="-1066802" y="31750"/>
          <a:ext cx="11758247" cy="6826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200055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B8E9-466D-654D-A40E-0B91A36EBD43}" type="slidenum">
              <a:rPr lang="ru-RU" altLang="x-none" smtClean="0"/>
              <a:pPr/>
              <a:t>5</a:t>
            </a:fld>
            <a:endParaRPr lang="ru-RU" altLang="x-none"/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596900" y="268288"/>
            <a:ext cx="76708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x-none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Принцип кремний-литиевых детекторов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06EB47A-B063-4C3B-B587-681F4DF69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196" y="1567858"/>
            <a:ext cx="4834171" cy="193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EDD55059-1E6D-466D-91AE-FFFE8727E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5383" y="3876252"/>
            <a:ext cx="2793269" cy="191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" descr="D:\Документы\01 Лаборатория\Презентация\2018-10-11 в Обнинск\Проблемы кремния\Дрейф 01 (1).jpg">
            <a:extLst>
              <a:ext uri="{FF2B5EF4-FFF2-40B4-BE49-F238E27FC236}">
                <a16:creationId xmlns:a16="http://schemas.microsoft.com/office/drawing/2014/main" id="{CCE821D5-D9E1-4F59-B06F-4F208DC0A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2367" y="1018703"/>
            <a:ext cx="3771834" cy="5336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502592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B8E9-466D-654D-A40E-0B91A36EBD43}" type="slidenum">
              <a:rPr lang="ru-RU" altLang="x-none" smtClean="0"/>
              <a:pPr/>
              <a:t>6</a:t>
            </a:fld>
            <a:endParaRPr lang="ru-RU" altLang="x-none"/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596900" y="268288"/>
            <a:ext cx="76708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x-none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Линейка кремний-литиевых кристаллов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0D8AA69-0FE3-4C37-9076-407A19425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63" y="4298974"/>
            <a:ext cx="7104300" cy="19545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D99B755-E185-4FF4-B722-C3BFC3F33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1195"/>
            <a:ext cx="9144000" cy="319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2237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45689A9-BC15-4CA4-A1A8-E22C19C1A6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B8E9-466D-654D-A40E-0B91A36EBD43}" type="slidenum">
              <a:rPr lang="ru-RU" altLang="x-none" smtClean="0"/>
              <a:pPr/>
              <a:t>7</a:t>
            </a:fld>
            <a:endParaRPr lang="ru-RU" altLang="x-none"/>
          </a:p>
        </p:txBody>
      </p:sp>
      <p:sp>
        <p:nvSpPr>
          <p:cNvPr id="3" name="Rectangle 29">
            <a:extLst>
              <a:ext uri="{FF2B5EF4-FFF2-40B4-BE49-F238E27FC236}">
                <a16:creationId xmlns:a16="http://schemas.microsoft.com/office/drawing/2014/main" id="{D0C6F946-248F-4BA1-95EC-55BCB35ED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00" y="268288"/>
            <a:ext cx="76708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x-none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Качество кремния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DBD740F-F403-40DE-8F9B-81451BC50DD1}"/>
              </a:ext>
            </a:extLst>
          </p:cNvPr>
          <p:cNvGraphicFramePr>
            <a:graphicFrameLocks noGrp="1"/>
          </p:cNvGraphicFramePr>
          <p:nvPr/>
        </p:nvGraphicFramePr>
        <p:xfrm>
          <a:off x="135565" y="1671767"/>
          <a:ext cx="8835180" cy="448532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945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5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5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6614">
                <a:tc>
                  <a:txBody>
                    <a:bodyPr/>
                    <a:lstStyle/>
                    <a:p>
                      <a:pPr algn="ctr" rtl="0" fontAlgn="ctr"/>
                      <a:endParaRPr lang="ru-RU" sz="18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2892" marR="2892" marT="28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sng" strike="noStrike" dirty="0"/>
                        <a:t>Эскиз</a:t>
                      </a:r>
                      <a:endParaRPr lang="ru-RU" sz="1800" b="1" i="0" u="sng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2892" marR="2892" marT="28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sng" strike="noStrike" dirty="0"/>
                        <a:t>Фотография</a:t>
                      </a:r>
                      <a:endParaRPr lang="ru-RU" sz="1800" b="1" i="0" u="sng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2892" marR="2892" marT="289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5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/>
                        <a:t>Правильный вид проявленной </a:t>
                      </a:r>
                    </a:p>
                    <a:p>
                      <a:pPr algn="ctr" rtl="0" fontAlgn="ctr"/>
                      <a:r>
                        <a:rPr lang="en-US" sz="1800" u="none" strike="noStrike" dirty="0" err="1"/>
                        <a:t>i</a:t>
                      </a:r>
                      <a:r>
                        <a:rPr lang="ru-RU" sz="1800" u="none" strike="noStrike" dirty="0"/>
                        <a:t>-области</a:t>
                      </a:r>
                      <a:r>
                        <a:rPr lang="ru-RU" sz="1800" u="none" strike="noStrike" baseline="0" dirty="0"/>
                        <a:t>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892" marR="2892" marT="28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892" marR="2892" marT="289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892" marR="2892" marT="289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3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/>
                        <a:t>Вид выявления </a:t>
                      </a:r>
                    </a:p>
                    <a:p>
                      <a:pPr algn="ctr" rtl="0" fontAlgn="ctr"/>
                      <a:r>
                        <a:rPr lang="en-US" sz="1800" u="none" strike="noStrike" dirty="0" err="1"/>
                        <a:t>i</a:t>
                      </a:r>
                      <a:r>
                        <a:rPr lang="ru-RU" sz="1800" u="none" strike="noStrike" dirty="0"/>
                        <a:t>-области</a:t>
                      </a:r>
                      <a:r>
                        <a:rPr lang="ru-RU" sz="1800" u="none" strike="noStrike" baseline="0" dirty="0"/>
                        <a:t> у кремния с неравномерным распределением дефектов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92" marR="2892" marT="28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892" marR="2892" marT="289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892" marR="2892" marT="289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 descr="D:\Документы\01 Лаборатория\Презентация\2018-10-11 в Обнинск\Профиль лития\01\DSCN3952.jpg">
            <a:extLst>
              <a:ext uri="{FF2B5EF4-FFF2-40B4-BE49-F238E27FC236}">
                <a16:creationId xmlns:a16="http://schemas.microsoft.com/office/drawing/2014/main" id="{5DABCD38-FF18-4274-A1E2-63BB1829E8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4330" t="12257" r="18428" b="11703"/>
          <a:stretch/>
        </p:blipFill>
        <p:spPr bwMode="auto">
          <a:xfrm>
            <a:off x="6812279" y="2984751"/>
            <a:ext cx="1409384" cy="1345942"/>
          </a:xfrm>
          <a:prstGeom prst="rect">
            <a:avLst/>
          </a:prstGeom>
          <a:noFill/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B42DD54-AD78-4C17-8385-215A859FE01D}"/>
              </a:ext>
            </a:extLst>
          </p:cNvPr>
          <p:cNvGrpSpPr/>
          <p:nvPr/>
        </p:nvGrpSpPr>
        <p:grpSpPr>
          <a:xfrm>
            <a:off x="3894529" y="2996935"/>
            <a:ext cx="1293136" cy="1293136"/>
            <a:chOff x="5316719" y="1338607"/>
            <a:chExt cx="2592371" cy="2592371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3A1A63B2-0F48-45E7-B11E-C387927F16F7}"/>
                </a:ext>
              </a:extLst>
            </p:cNvPr>
            <p:cNvSpPr/>
            <p:nvPr/>
          </p:nvSpPr>
          <p:spPr>
            <a:xfrm>
              <a:off x="5316719" y="1338607"/>
              <a:ext cx="2592371" cy="2592371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DB302336-3120-4080-82BC-579182BDE1D3}"/>
                </a:ext>
              </a:extLst>
            </p:cNvPr>
            <p:cNvSpPr/>
            <p:nvPr/>
          </p:nvSpPr>
          <p:spPr>
            <a:xfrm>
              <a:off x="5618376" y="1630839"/>
              <a:ext cx="2026763" cy="202676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1" descr="D:\Документы\01 Лаборатория\Презентация\2018-10-11 в Обнинск\Профиль лития\Новая папка\Полумесяц.jpg">
            <a:extLst>
              <a:ext uri="{FF2B5EF4-FFF2-40B4-BE49-F238E27FC236}">
                <a16:creationId xmlns:a16="http://schemas.microsoft.com/office/drawing/2014/main" id="{B09573D7-EE66-4E4E-BCF5-824BE8120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020" y="4457700"/>
            <a:ext cx="1901287" cy="1638300"/>
          </a:xfrm>
          <a:prstGeom prst="rect">
            <a:avLst/>
          </a:prstGeom>
          <a:noFill/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6C1A654B-042A-4813-9C16-2769D595AB96}"/>
              </a:ext>
            </a:extLst>
          </p:cNvPr>
          <p:cNvGrpSpPr/>
          <p:nvPr/>
        </p:nvGrpSpPr>
        <p:grpSpPr>
          <a:xfrm>
            <a:off x="3984447" y="4668400"/>
            <a:ext cx="1079373" cy="1079373"/>
            <a:chOff x="5327717" y="3766008"/>
            <a:chExt cx="2592371" cy="2592371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28729317-9266-4577-97FA-358AE0ED2772}"/>
                </a:ext>
              </a:extLst>
            </p:cNvPr>
            <p:cNvSpPr/>
            <p:nvPr/>
          </p:nvSpPr>
          <p:spPr>
            <a:xfrm>
              <a:off x="5327717" y="3766008"/>
              <a:ext cx="2592371" cy="2592371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Хорда 11">
              <a:extLst>
                <a:ext uri="{FF2B5EF4-FFF2-40B4-BE49-F238E27FC236}">
                  <a16:creationId xmlns:a16="http://schemas.microsoft.com/office/drawing/2014/main" id="{9F31F0C3-A8F0-42AE-B603-1DC12FCA7A2D}"/>
                </a:ext>
              </a:extLst>
            </p:cNvPr>
            <p:cNvSpPr/>
            <p:nvPr/>
          </p:nvSpPr>
          <p:spPr>
            <a:xfrm rot="1254704">
              <a:off x="5578089" y="4063986"/>
              <a:ext cx="2026800" cy="2026800"/>
            </a:xfrm>
            <a:prstGeom prst="chord">
              <a:avLst>
                <a:gd name="adj1" fmla="val 6176839"/>
                <a:gd name="adj2" fmla="val 12655567"/>
              </a:avLst>
            </a:prstGeom>
            <a:solidFill>
              <a:srgbClr val="FFC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4482154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C34F8FD-B7C9-4667-B610-87A56B2E7C4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" y="1615122"/>
            <a:ext cx="4495800" cy="899795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45689A9-BC15-4CA4-A1A8-E22C19C1A6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B8E9-466D-654D-A40E-0B91A36EBD43}" type="slidenum">
              <a:rPr lang="ru-RU" altLang="x-none" smtClean="0"/>
              <a:pPr/>
              <a:t>8</a:t>
            </a:fld>
            <a:endParaRPr lang="ru-RU" altLang="x-none"/>
          </a:p>
        </p:txBody>
      </p:sp>
      <p:sp>
        <p:nvSpPr>
          <p:cNvPr id="3" name="Rectangle 29">
            <a:extLst>
              <a:ext uri="{FF2B5EF4-FFF2-40B4-BE49-F238E27FC236}">
                <a16:creationId xmlns:a16="http://schemas.microsoft.com/office/drawing/2014/main" id="{D0C6F946-248F-4BA1-95EC-55BCB35ED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00" y="268288"/>
            <a:ext cx="76708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x-none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Качество кремния</a:t>
            </a:r>
          </a:p>
        </p:txBody>
      </p:sp>
      <p:sp>
        <p:nvSpPr>
          <p:cNvPr id="13" name="Надпись 17">
            <a:extLst>
              <a:ext uri="{FF2B5EF4-FFF2-40B4-BE49-F238E27FC236}">
                <a16:creationId xmlns:a16="http://schemas.microsoft.com/office/drawing/2014/main" id="{571F06DD-B06F-466C-828A-BE660F396B41}"/>
              </a:ext>
            </a:extLst>
          </p:cNvPr>
          <p:cNvSpPr txBox="1"/>
          <p:nvPr/>
        </p:nvSpPr>
        <p:spPr>
          <a:xfrm>
            <a:off x="3076258" y="1903094"/>
            <a:ext cx="333375" cy="16192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–обл.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Выноска 1 (без границы) 20">
            <a:extLst>
              <a:ext uri="{FF2B5EF4-FFF2-40B4-BE49-F238E27FC236}">
                <a16:creationId xmlns:a16="http://schemas.microsoft.com/office/drawing/2014/main" id="{885B4456-D8FA-44AD-94D2-BDD62D645D37}"/>
              </a:ext>
            </a:extLst>
          </p:cNvPr>
          <p:cNvSpPr/>
          <p:nvPr/>
        </p:nvSpPr>
        <p:spPr>
          <a:xfrm flipH="1">
            <a:off x="396240" y="1208405"/>
            <a:ext cx="419100" cy="161925"/>
          </a:xfrm>
          <a:prstGeom prst="callout1">
            <a:avLst>
              <a:gd name="adj1" fmla="val 101104"/>
              <a:gd name="adj2" fmla="val 59849"/>
              <a:gd name="adj3" fmla="val 486604"/>
              <a:gd name="adj4" fmla="val 5352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p-</a:t>
            </a:r>
            <a:r>
              <a:rPr lang="ru-RU" sz="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обл.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Выноска 1 (без границы) 21">
            <a:extLst>
              <a:ext uri="{FF2B5EF4-FFF2-40B4-BE49-F238E27FC236}">
                <a16:creationId xmlns:a16="http://schemas.microsoft.com/office/drawing/2014/main" id="{7E88162F-176D-4CC9-A4B0-7848DE08CD75}"/>
              </a:ext>
            </a:extLst>
          </p:cNvPr>
          <p:cNvSpPr/>
          <p:nvPr/>
        </p:nvSpPr>
        <p:spPr>
          <a:xfrm flipH="1">
            <a:off x="4472940" y="1208404"/>
            <a:ext cx="419100" cy="161925"/>
          </a:xfrm>
          <a:prstGeom prst="callout1">
            <a:avLst>
              <a:gd name="adj1" fmla="val 95221"/>
              <a:gd name="adj2" fmla="val 59849"/>
              <a:gd name="adj3" fmla="val 454251"/>
              <a:gd name="adj4" fmla="val 6602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p-</a:t>
            </a:r>
            <a:r>
              <a:rPr lang="ru-RU" sz="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обл.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Выноска 1 (без границы) 22">
            <a:extLst>
              <a:ext uri="{FF2B5EF4-FFF2-40B4-BE49-F238E27FC236}">
                <a16:creationId xmlns:a16="http://schemas.microsoft.com/office/drawing/2014/main" id="{4C3AD107-DA47-4D51-A73C-C56324475FB6}"/>
              </a:ext>
            </a:extLst>
          </p:cNvPr>
          <p:cNvSpPr/>
          <p:nvPr/>
        </p:nvSpPr>
        <p:spPr>
          <a:xfrm flipH="1">
            <a:off x="1662747" y="1289368"/>
            <a:ext cx="419100" cy="161925"/>
          </a:xfrm>
          <a:prstGeom prst="callout1">
            <a:avLst>
              <a:gd name="adj1" fmla="val 124765"/>
              <a:gd name="adj2" fmla="val 60646"/>
              <a:gd name="adj3" fmla="val 289852"/>
              <a:gd name="adj4" fmla="val 6863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n-</a:t>
            </a:r>
            <a:r>
              <a:rPr lang="ru-RU" sz="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обл.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D:\Документы\01 Лаборатория\Презентация\2018-10-11 в Обнинск\Профиль лития\Для 3Д 2\3Д 2 - копия.jpg">
            <a:extLst>
              <a:ext uri="{FF2B5EF4-FFF2-40B4-BE49-F238E27FC236}">
                <a16:creationId xmlns:a16="http://schemas.microsoft.com/office/drawing/2014/main" id="{30F8CE0A-301F-49E8-927C-B29EB205E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743" y="2974874"/>
            <a:ext cx="5744537" cy="2523493"/>
          </a:xfrm>
          <a:prstGeom prst="rect">
            <a:avLst/>
          </a:prstGeom>
          <a:noFill/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3D09922-B584-414D-8157-7630BD426976}"/>
              </a:ext>
            </a:extLst>
          </p:cNvPr>
          <p:cNvGrpSpPr/>
          <p:nvPr/>
        </p:nvGrpSpPr>
        <p:grpSpPr>
          <a:xfrm>
            <a:off x="4026424" y="3318743"/>
            <a:ext cx="4229570" cy="1726926"/>
            <a:chOff x="989496" y="2404440"/>
            <a:chExt cx="6363411" cy="2312104"/>
          </a:xfrm>
        </p:grpSpPr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D4EDE7BC-FD3C-4C74-8EAD-EEC7ADAF3334}"/>
                </a:ext>
              </a:extLst>
            </p:cNvPr>
            <p:cNvCxnSpPr/>
            <p:nvPr/>
          </p:nvCxnSpPr>
          <p:spPr>
            <a:xfrm>
              <a:off x="989496" y="2404440"/>
              <a:ext cx="4470478" cy="1584411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B95E7CA7-ECC4-4E78-91AD-C86FC9D9A041}"/>
                </a:ext>
              </a:extLst>
            </p:cNvPr>
            <p:cNvCxnSpPr/>
            <p:nvPr/>
          </p:nvCxnSpPr>
          <p:spPr>
            <a:xfrm flipV="1">
              <a:off x="4110087" y="4025245"/>
              <a:ext cx="1385740" cy="499621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id="{5970DA76-2596-4899-AEBC-D77FEC80F37E}"/>
                </a:ext>
              </a:extLst>
            </p:cNvPr>
            <p:cNvSpPr/>
            <p:nvPr/>
          </p:nvSpPr>
          <p:spPr>
            <a:xfrm>
              <a:off x="4128940" y="4440025"/>
              <a:ext cx="3167406" cy="276519"/>
            </a:xfrm>
            <a:custGeom>
              <a:avLst/>
              <a:gdLst>
                <a:gd name="connsiteX0" fmla="*/ 0 w 3101418"/>
                <a:gd name="connsiteY0" fmla="*/ 122548 h 276519"/>
                <a:gd name="connsiteX1" fmla="*/ 480767 w 3101418"/>
                <a:gd name="connsiteY1" fmla="*/ 263950 h 276519"/>
                <a:gd name="connsiteX2" fmla="*/ 2130458 w 3101418"/>
                <a:gd name="connsiteY2" fmla="*/ 197963 h 276519"/>
                <a:gd name="connsiteX3" fmla="*/ 3101418 w 3101418"/>
                <a:gd name="connsiteY3" fmla="*/ 0 h 27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1418" h="276519">
                  <a:moveTo>
                    <a:pt x="0" y="122548"/>
                  </a:moveTo>
                  <a:cubicBezTo>
                    <a:pt x="62845" y="186964"/>
                    <a:pt x="125691" y="251381"/>
                    <a:pt x="480767" y="263950"/>
                  </a:cubicBezTo>
                  <a:cubicBezTo>
                    <a:pt x="835843" y="276519"/>
                    <a:pt x="1693683" y="241955"/>
                    <a:pt x="2130458" y="197963"/>
                  </a:cubicBezTo>
                  <a:cubicBezTo>
                    <a:pt x="2567233" y="153971"/>
                    <a:pt x="2834325" y="76985"/>
                    <a:pt x="3101418" y="0"/>
                  </a:cubicBezTo>
                </a:path>
              </a:pathLst>
            </a:cu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7A37252A-2E98-4ED9-8DA1-B8EA116CA3A9}"/>
                </a:ext>
              </a:extLst>
            </p:cNvPr>
            <p:cNvCxnSpPr/>
            <p:nvPr/>
          </p:nvCxnSpPr>
          <p:spPr>
            <a:xfrm>
              <a:off x="5495827" y="4044099"/>
              <a:ext cx="1857080" cy="377072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8F0C124-B131-4B29-A1D0-889A92D52D73}"/>
              </a:ext>
            </a:extLst>
          </p:cNvPr>
          <p:cNvSpPr txBox="1"/>
          <p:nvPr/>
        </p:nvSpPr>
        <p:spPr>
          <a:xfrm>
            <a:off x="3560805" y="5426967"/>
            <a:ext cx="5583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Кривой профиль лития из-за дефектности кремния</a:t>
            </a:r>
          </a:p>
        </p:txBody>
      </p:sp>
      <p:sp>
        <p:nvSpPr>
          <p:cNvPr id="26" name="Надпись 17">
            <a:extLst>
              <a:ext uri="{FF2B5EF4-FFF2-40B4-BE49-F238E27FC236}">
                <a16:creationId xmlns:a16="http://schemas.microsoft.com/office/drawing/2014/main" id="{CE823A48-6424-435D-B17D-AE81C465815F}"/>
              </a:ext>
            </a:extLst>
          </p:cNvPr>
          <p:cNvSpPr txBox="1"/>
          <p:nvPr/>
        </p:nvSpPr>
        <p:spPr>
          <a:xfrm>
            <a:off x="7245091" y="4293487"/>
            <a:ext cx="333375" cy="16192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–обл.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Выноска 1 (без границы) 20">
            <a:extLst>
              <a:ext uri="{FF2B5EF4-FFF2-40B4-BE49-F238E27FC236}">
                <a16:creationId xmlns:a16="http://schemas.microsoft.com/office/drawing/2014/main" id="{EB516AE4-E557-4BDC-90B4-BF470B83323C}"/>
              </a:ext>
            </a:extLst>
          </p:cNvPr>
          <p:cNvSpPr/>
          <p:nvPr/>
        </p:nvSpPr>
        <p:spPr>
          <a:xfrm flipH="1">
            <a:off x="2866708" y="3910446"/>
            <a:ext cx="419100" cy="161925"/>
          </a:xfrm>
          <a:prstGeom prst="callout1">
            <a:avLst>
              <a:gd name="adj1" fmla="val 49340"/>
              <a:gd name="adj2" fmla="val 8940"/>
              <a:gd name="adj3" fmla="val -78102"/>
              <a:gd name="adj4" fmla="val -19192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p-</a:t>
            </a:r>
            <a:r>
              <a:rPr lang="ru-RU" sz="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обл.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Выноска 1 (без границы) 21">
            <a:extLst>
              <a:ext uri="{FF2B5EF4-FFF2-40B4-BE49-F238E27FC236}">
                <a16:creationId xmlns:a16="http://schemas.microsoft.com/office/drawing/2014/main" id="{C4ED55C4-A1EE-4E3C-8C75-F41DDE330380}"/>
              </a:ext>
            </a:extLst>
          </p:cNvPr>
          <p:cNvSpPr/>
          <p:nvPr/>
        </p:nvSpPr>
        <p:spPr>
          <a:xfrm flipH="1">
            <a:off x="8492490" y="3910446"/>
            <a:ext cx="419100" cy="161925"/>
          </a:xfrm>
          <a:prstGeom prst="callout1">
            <a:avLst>
              <a:gd name="adj1" fmla="val 95221"/>
              <a:gd name="adj2" fmla="val 59849"/>
              <a:gd name="adj3" fmla="val 454251"/>
              <a:gd name="adj4" fmla="val 6602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p-</a:t>
            </a:r>
            <a:r>
              <a:rPr lang="ru-RU" sz="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обл.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Выноска 1 (без границы) 22">
            <a:extLst>
              <a:ext uri="{FF2B5EF4-FFF2-40B4-BE49-F238E27FC236}">
                <a16:creationId xmlns:a16="http://schemas.microsoft.com/office/drawing/2014/main" id="{11143E35-F898-4013-A147-C175CDCBD778}"/>
              </a:ext>
            </a:extLst>
          </p:cNvPr>
          <p:cNvSpPr/>
          <p:nvPr/>
        </p:nvSpPr>
        <p:spPr>
          <a:xfrm flipH="1">
            <a:off x="6142018" y="3318743"/>
            <a:ext cx="419100" cy="161925"/>
          </a:xfrm>
          <a:prstGeom prst="callout1">
            <a:avLst>
              <a:gd name="adj1" fmla="val 124765"/>
              <a:gd name="adj2" fmla="val 60646"/>
              <a:gd name="adj3" fmla="val 289852"/>
              <a:gd name="adj4" fmla="val 6863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n-</a:t>
            </a:r>
            <a:r>
              <a:rPr lang="ru-RU" sz="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обл.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BB7A95-42CC-44E5-A794-42A4879D23E2}"/>
              </a:ext>
            </a:extLst>
          </p:cNvPr>
          <p:cNvSpPr txBox="1"/>
          <p:nvPr/>
        </p:nvSpPr>
        <p:spPr>
          <a:xfrm>
            <a:off x="129540" y="2526663"/>
            <a:ext cx="5165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Правильное распределение компенсированной </a:t>
            </a:r>
          </a:p>
          <a:p>
            <a:pPr algn="ctr"/>
            <a:r>
              <a:rPr lang="ru-RU" dirty="0"/>
              <a:t>области после дрейфа</a:t>
            </a:r>
          </a:p>
        </p:txBody>
      </p:sp>
    </p:spTree>
    <p:extLst>
      <p:ext uri="{BB962C8B-B14F-4D97-AF65-F5344CB8AC3E}">
        <p14:creationId xmlns:p14="http://schemas.microsoft.com/office/powerpoint/2010/main" val="38579771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B8E9-466D-654D-A40E-0B91A36EBD43}" type="slidenum">
              <a:rPr lang="ru-RU" altLang="x-none" smtClean="0"/>
              <a:pPr/>
              <a:t>9</a:t>
            </a:fld>
            <a:endParaRPr lang="ru-RU" altLang="x-none"/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596900" y="268288"/>
            <a:ext cx="76708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x-none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ДКД-Пм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62ABA0-8418-4DD6-96CF-EE5B150B7316}"/>
              </a:ext>
            </a:extLst>
          </p:cNvPr>
          <p:cNvSpPr txBox="1"/>
          <p:nvPr/>
        </p:nvSpPr>
        <p:spPr>
          <a:xfrm>
            <a:off x="6165408" y="1412225"/>
            <a:ext cx="27703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Детектор кремниевый, альфа-, бета-, гамма-излучения применяться в радиометрической аппаратуре общего назначения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BC0D79-C142-4561-A8DF-855884C4B2A2}"/>
              </a:ext>
            </a:extLst>
          </p:cNvPr>
          <p:cNvSpPr txBox="1"/>
          <p:nvPr/>
        </p:nvSpPr>
        <p:spPr>
          <a:xfrm>
            <a:off x="162961" y="5344564"/>
            <a:ext cx="5024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Детектор представляет собой кремниевый кристалл, с p-i-n-структурой, установленный в неразборный металлический корпус.</a:t>
            </a:r>
          </a:p>
        </p:txBody>
      </p:sp>
      <p:pic>
        <p:nvPicPr>
          <p:cNvPr id="9" name="Picture 1" descr="D:\Документы\01 Лаборатория\Презентация\2018-10-11 в Обнинск\Пм\2018-10-31\01\ДКД.jpg">
            <a:extLst>
              <a:ext uri="{FF2B5EF4-FFF2-40B4-BE49-F238E27FC236}">
                <a16:creationId xmlns:a16="http://schemas.microsoft.com/office/drawing/2014/main" id="{A1E4F170-8D6F-4CFF-85EF-6A36E45F7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804" r="4150"/>
          <a:stretch>
            <a:fillRect/>
          </a:stretch>
        </p:blipFill>
        <p:spPr bwMode="auto">
          <a:xfrm>
            <a:off x="0" y="977900"/>
            <a:ext cx="5842000" cy="4336330"/>
          </a:xfrm>
          <a:prstGeom prst="rect">
            <a:avLst/>
          </a:prstGeom>
          <a:noFill/>
        </p:spPr>
      </p:pic>
      <p:pic>
        <p:nvPicPr>
          <p:cNvPr id="10" name="Picture 3" descr="D:\Документы\01 Лаборатория\Презентация\2018-10-11 в Обнинск\Пм\Кристалл\Пм Кристалл.jpg">
            <a:extLst>
              <a:ext uri="{FF2B5EF4-FFF2-40B4-BE49-F238E27FC236}">
                <a16:creationId xmlns:a16="http://schemas.microsoft.com/office/drawing/2014/main" id="{71C0DD9C-4161-466C-8DA1-60A5A7ACC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8930" t="25817" r="5170" b="21512"/>
          <a:stretch>
            <a:fillRect/>
          </a:stretch>
        </p:blipFill>
        <p:spPr bwMode="auto">
          <a:xfrm>
            <a:off x="5240020" y="4350468"/>
            <a:ext cx="3611880" cy="1660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314714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росатом_титул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росатом_титул" id="{0B6243B7-7DA4-4642-9F96-01D58B27D7D7}" vid="{8633BCF2-E9C1-144F-8AD4-8CFFB7EC5627}"/>
    </a:ext>
  </a:extLst>
</a:theme>
</file>

<file path=ppt/theme/theme2.xml><?xml version="1.0" encoding="utf-8"?>
<a:theme xmlns:a="http://schemas.openxmlformats.org/drawingml/2006/main" name="титул_Росатом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итул_Росатом" id="{A9C5BEC3-DFE1-F440-A835-7DDAD3C35F21}" vid="{9EDC5FE5-EF65-5E44-AD65-4CF963976A44}"/>
    </a:ext>
  </a:extLst>
</a:theme>
</file>

<file path=ppt/theme/theme3.xml><?xml version="1.0" encoding="utf-8"?>
<a:theme xmlns:a="http://schemas.openxmlformats.org/drawingml/2006/main" name="1_росатом_1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росатом_1" id="{196FB06C-1B62-1F41-A4A2-B5740C25E72D}" vid="{82473337-5225-BF41-B535-E98843D985FB}"/>
    </a:ext>
  </a:extLst>
</a:theme>
</file>

<file path=ppt/theme/theme4.xml><?xml version="1.0" encoding="utf-8"?>
<a:theme xmlns:a="http://schemas.openxmlformats.org/drawingml/2006/main" name="9_росатом_1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росатом_1" id="{196FB06C-1B62-1F41-A4A2-B5740C25E72D}" vid="{82473337-5225-BF41-B535-E98843D985FB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10192</TotalTime>
  <Words>778</Words>
  <Application>Microsoft Office PowerPoint</Application>
  <PresentationFormat>Экран (4:3)</PresentationFormat>
  <Paragraphs>165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росатом_титул</vt:lpstr>
      <vt:lpstr>титул_Росатом</vt:lpstr>
      <vt:lpstr>1_росатом_1</vt:lpstr>
      <vt:lpstr>9_росатом_1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ИФТП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Плотников А.В.</dc:creator>
  <cp:lastModifiedBy>ЛГМ</cp:lastModifiedBy>
  <cp:revision>901</cp:revision>
  <dcterms:created xsi:type="dcterms:W3CDTF">2007-05-14T06:31:45Z</dcterms:created>
  <dcterms:modified xsi:type="dcterms:W3CDTF">2023-09-25T06:57:24Z</dcterms:modified>
</cp:coreProperties>
</file>